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61" r:id="rId2"/>
    <p:sldId id="294" r:id="rId3"/>
    <p:sldId id="260" r:id="rId4"/>
    <p:sldId id="325" r:id="rId5"/>
    <p:sldId id="337" r:id="rId6"/>
    <p:sldId id="318" r:id="rId7"/>
    <p:sldId id="326" r:id="rId8"/>
    <p:sldId id="327" r:id="rId9"/>
    <p:sldId id="315" r:id="rId10"/>
    <p:sldId id="335" r:id="rId11"/>
    <p:sldId id="329" r:id="rId12"/>
    <p:sldId id="330" r:id="rId13"/>
    <p:sldId id="331" r:id="rId14"/>
    <p:sldId id="332" r:id="rId15"/>
    <p:sldId id="333" r:id="rId16"/>
    <p:sldId id="328" r:id="rId17"/>
    <p:sldId id="334" r:id="rId18"/>
    <p:sldId id="319" r:id="rId19"/>
    <p:sldId id="295" r:id="rId20"/>
    <p:sldId id="320" r:id="rId21"/>
    <p:sldId id="308" r:id="rId22"/>
    <p:sldId id="321" r:id="rId23"/>
    <p:sldId id="322" r:id="rId24"/>
    <p:sldId id="324" r:id="rId25"/>
    <p:sldId id="338" r:id="rId26"/>
    <p:sldId id="313" r:id="rId27"/>
    <p:sldId id="300"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l Ansari" initials="AA" lastIdx="2" clrIdx="0">
    <p:extLst>
      <p:ext uri="{19B8F6BF-5375-455C-9EA6-DF929625EA0E}">
        <p15:presenceInfo xmlns:p15="http://schemas.microsoft.com/office/powerpoint/2012/main" userId="06ce23c1bd77d8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5126" autoAdjust="0"/>
  </p:normalViewPr>
  <p:slideViewPr>
    <p:cSldViewPr snapToGrid="0">
      <p:cViewPr varScale="1">
        <p:scale>
          <a:sx n="112" d="100"/>
          <a:sy n="112" d="100"/>
        </p:scale>
        <p:origin x="186" y="108"/>
      </p:cViewPr>
      <p:guideLst>
        <p:guide orient="horz" pos="1620"/>
        <p:guide pos="2880"/>
      </p:guideLst>
    </p:cSldViewPr>
  </p:slideViewPr>
  <p:outlineViewPr>
    <p:cViewPr>
      <p:scale>
        <a:sx n="33" d="100"/>
        <a:sy n="33" d="100"/>
      </p:scale>
      <p:origin x="0" y="106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7487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527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eep_neural_network" TargetMode="External"/><Relationship Id="rId2" Type="http://schemas.openxmlformats.org/officeDocument/2006/relationships/hyperlink" Target="https://en.wikipedia.org/wiki/Deep_learnin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hyperlink" Target="https://www.cc.gatech.edu/~hays/7476/projects/Aditi_Vasavi.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cfaces.com/articles/face-recognition-ap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www.wikipedia.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eadskull7/fer201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3" name="Title 2">
            <a:extLst>
              <a:ext uri="{FF2B5EF4-FFF2-40B4-BE49-F238E27FC236}">
                <a16:creationId xmlns:a16="http://schemas.microsoft.com/office/drawing/2014/main" id="{6FB3D5CA-185B-4E37-B3DB-0845F6C3626F}"/>
              </a:ext>
            </a:extLst>
          </p:cNvPr>
          <p:cNvSpPr>
            <a:spLocks noGrp="1"/>
          </p:cNvSpPr>
          <p:nvPr>
            <p:ph type="ctrTitle"/>
          </p:nvPr>
        </p:nvSpPr>
        <p:spPr>
          <a:xfrm>
            <a:off x="311700" y="1095154"/>
            <a:ext cx="8520600" cy="1106598"/>
          </a:xfrm>
        </p:spPr>
        <p:txBody>
          <a:bodyPr/>
          <a:lstStyle/>
          <a:p>
            <a:pPr marL="0" lvl="0" indent="0" rtl="0">
              <a:lnSpc>
                <a:spcPct val="100000"/>
              </a:lnSpc>
              <a:spcBef>
                <a:spcPts val="0"/>
              </a:spcBef>
              <a:spcAft>
                <a:spcPts val="0"/>
              </a:spcAft>
            </a:pPr>
            <a:r>
              <a:rPr lang="en-US" sz="4400" b="1" dirty="0">
                <a:solidFill>
                  <a:srgbClr val="CC0000"/>
                </a:solidFill>
                <a:latin typeface="Times New Roman" panose="02020603050405020304" pitchFamily="18" charset="0"/>
                <a:ea typeface="Montserrat"/>
                <a:cs typeface="Times New Roman" panose="02020603050405020304" pitchFamily="18" charset="0"/>
                <a:sym typeface="Montserrat"/>
              </a:rPr>
              <a:t>Capstone Project</a:t>
            </a:r>
            <a:br>
              <a:rPr lang="en-US" sz="8800" b="1" dirty="0">
                <a:solidFill>
                  <a:srgbClr val="CC0000"/>
                </a:solidFill>
                <a:latin typeface="Times New Roman" panose="02020603050405020304" pitchFamily="18" charset="0"/>
                <a:ea typeface="Montserrat"/>
                <a:cs typeface="Times New Roman" panose="02020603050405020304" pitchFamily="18" charset="0"/>
                <a:sym typeface="Montserrat"/>
              </a:rPr>
            </a:br>
            <a:r>
              <a:rPr lang="en-US" sz="2400" b="1" dirty="0">
                <a:solidFill>
                  <a:schemeClr val="lt1"/>
                </a:solidFill>
                <a:latin typeface="Times New Roman" panose="02020603050405020304" pitchFamily="18" charset="0"/>
                <a:ea typeface="Montserrat"/>
                <a:cs typeface="Times New Roman" panose="02020603050405020304" pitchFamily="18" charset="0"/>
                <a:sym typeface="Montserrat"/>
              </a:rPr>
              <a:t>Face Emotion Recognition  </a:t>
            </a:r>
            <a:endParaRPr lang="en-US" sz="2400" dirty="0"/>
          </a:p>
        </p:txBody>
      </p:sp>
      <p:sp>
        <p:nvSpPr>
          <p:cNvPr id="4" name="TextBox 3">
            <a:extLst>
              <a:ext uri="{FF2B5EF4-FFF2-40B4-BE49-F238E27FC236}">
                <a16:creationId xmlns:a16="http://schemas.microsoft.com/office/drawing/2014/main" id="{ECD8A986-0D13-4B81-8270-4ABF5D46F453}"/>
              </a:ext>
            </a:extLst>
          </p:cNvPr>
          <p:cNvSpPr txBox="1"/>
          <p:nvPr/>
        </p:nvSpPr>
        <p:spPr>
          <a:xfrm>
            <a:off x="2869173" y="2941749"/>
            <a:ext cx="4625162" cy="400110"/>
          </a:xfrm>
          <a:prstGeom prst="rect">
            <a:avLst/>
          </a:prstGeom>
          <a:noFill/>
        </p:spPr>
        <p:txBody>
          <a:bodyPr wrap="square" rtlCol="0">
            <a:spAutoFit/>
          </a:bodyPr>
          <a:lstStyle/>
          <a:p>
            <a:r>
              <a:rPr lang="en-US" sz="2000" b="1" dirty="0">
                <a:solidFill>
                  <a:schemeClr val="accent1">
                    <a:lumMod val="75000"/>
                  </a:schemeClr>
                </a:solidFill>
                <a:latin typeface="Times New Roman" panose="02020603050405020304" pitchFamily="18" charset="0"/>
                <a:cs typeface="Times New Roman" panose="02020603050405020304" pitchFamily="18" charset="0"/>
              </a:rPr>
              <a:t>     By : </a:t>
            </a:r>
            <a:r>
              <a:rPr lang="en-US" sz="2000" b="1" dirty="0" err="1">
                <a:solidFill>
                  <a:schemeClr val="accent1">
                    <a:lumMod val="75000"/>
                  </a:schemeClr>
                </a:solidFill>
                <a:latin typeface="Times New Roman" panose="02020603050405020304" pitchFamily="18" charset="0"/>
                <a:cs typeface="Times New Roman" panose="02020603050405020304" pitchFamily="18" charset="0"/>
              </a:rPr>
              <a:t>Mohd</a:t>
            </a:r>
            <a:r>
              <a:rPr lang="en-US" sz="2000" b="1" dirty="0">
                <a:solidFill>
                  <a:schemeClr val="accent1">
                    <a:lumMod val="75000"/>
                  </a:schemeClr>
                </a:solidFill>
                <a:latin typeface="Times New Roman" panose="02020603050405020304" pitchFamily="18" charset="0"/>
                <a:cs typeface="Times New Roman" panose="02020603050405020304" pitchFamily="18" charset="0"/>
              </a:rPr>
              <a:t> Atif Ansari</a:t>
            </a:r>
          </a:p>
        </p:txBody>
      </p:sp>
    </p:spTree>
    <p:extLst>
      <p:ext uri="{BB962C8B-B14F-4D97-AF65-F5344CB8AC3E}">
        <p14:creationId xmlns:p14="http://schemas.microsoft.com/office/powerpoint/2010/main" val="545085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9BDC-C4CD-495B-9E48-AF3384A7356F}"/>
              </a:ext>
            </a:extLst>
          </p:cNvPr>
          <p:cNvSpPr>
            <a:spLocks noGrp="1"/>
          </p:cNvSpPr>
          <p:nvPr>
            <p:ph type="title"/>
          </p:nvPr>
        </p:nvSpPr>
        <p:spPr>
          <a:xfrm>
            <a:off x="0" y="0"/>
            <a:ext cx="8520600" cy="572700"/>
          </a:xfrm>
        </p:spPr>
        <p:txBody>
          <a:bodyPr/>
          <a:lstStyle/>
          <a:p>
            <a:r>
              <a:rPr lang="en-US" b="1" dirty="0">
                <a:solidFill>
                  <a:schemeClr val="tx1">
                    <a:lumMod val="75000"/>
                  </a:schemeClr>
                </a:solidFill>
              </a:rPr>
              <a:t>Cognitive science:</a:t>
            </a:r>
            <a:endParaRPr lang="en-IN" dirty="0"/>
          </a:p>
        </p:txBody>
      </p:sp>
      <p:sp>
        <p:nvSpPr>
          <p:cNvPr id="3" name="Text Placeholder 2">
            <a:extLst>
              <a:ext uri="{FF2B5EF4-FFF2-40B4-BE49-F238E27FC236}">
                <a16:creationId xmlns:a16="http://schemas.microsoft.com/office/drawing/2014/main" id="{906AA82E-4125-4FA1-BC6A-0DEC4266B5E7}"/>
              </a:ext>
            </a:extLst>
          </p:cNvPr>
          <p:cNvSpPr>
            <a:spLocks noGrp="1"/>
          </p:cNvSpPr>
          <p:nvPr>
            <p:ph type="body" idx="1"/>
          </p:nvPr>
        </p:nvSpPr>
        <p:spPr>
          <a:xfrm>
            <a:off x="0" y="572700"/>
            <a:ext cx="9144000" cy="434019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In terms of computing systems, cognitive science is the study of scientific processes that occur in the human brain. It is responsible for examining the functions of cognition, namely, perception of thoughts, languages, memory of the brain, reasoning, and processing received information. At a broader level, it is the study of intelligence and behavior.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The goal of Cognitive Science is to study the human brain and understand its principles of intelligence. This is done with the hope that by building computer systems from the knowledge of human intelligence, machines will be able to mimic learning and develop intelligent behavior patterns like humans.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Cognitive Science operates in three distinct levels of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The computational theory: At this level, the goals of the analysis are specified and fed to the computer system. This could be an imitation of speech or an understanding of emotions.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Representation and algorithms: In general Machine Learning terms, this is the training stage. Here the ideal input and output scenarios are presented to the machine and algorithms are put in place that will ultimately be responsible for transforming input to output.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292929"/>
                </a:solidFill>
                <a:effectLst/>
                <a:latin typeface="Times New Roman" panose="02020603050405020304" pitchFamily="18" charset="0"/>
                <a:cs typeface="Times New Roman" panose="02020603050405020304" pitchFamily="18" charset="0"/>
              </a:rPr>
              <a:t>The hardware implementation: This is the final cognition phase. It is the enactment of the algorithm in the real world and analysis of its working trajectory against a human brain.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IN" sz="1600" dirty="0"/>
          </a:p>
        </p:txBody>
      </p:sp>
      <p:cxnSp>
        <p:nvCxnSpPr>
          <p:cNvPr id="6" name="Straight Connector 5">
            <a:extLst>
              <a:ext uri="{FF2B5EF4-FFF2-40B4-BE49-F238E27FC236}">
                <a16:creationId xmlns:a16="http://schemas.microsoft.com/office/drawing/2014/main" id="{BA050D10-7DEB-4BDB-8CAF-818928A5441B}"/>
              </a:ext>
            </a:extLst>
          </p:cNvPr>
          <p:cNvCxnSpPr>
            <a:cxnSpLocks/>
          </p:cNvCxnSpPr>
          <p:nvPr/>
        </p:nvCxnSpPr>
        <p:spPr>
          <a:xfrm>
            <a:off x="0" y="568165"/>
            <a:ext cx="3170490" cy="0"/>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4581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AD53-DFE5-4B9E-85C8-6FB80EB0B40D}"/>
              </a:ext>
            </a:extLst>
          </p:cNvPr>
          <p:cNvSpPr>
            <a:spLocks noGrp="1"/>
          </p:cNvSpPr>
          <p:nvPr>
            <p:ph type="title"/>
          </p:nvPr>
        </p:nvSpPr>
        <p:spPr>
          <a:xfrm>
            <a:off x="0" y="1925"/>
            <a:ext cx="8520600" cy="487319"/>
          </a:xfrm>
        </p:spPr>
        <p:txBody>
          <a:bodyPr/>
          <a:lstStyle/>
          <a:p>
            <a:r>
              <a:rPr lang="en-US" sz="3200" b="0" i="0" dirty="0">
                <a:solidFill>
                  <a:schemeClr val="tx1"/>
                </a:solidFill>
                <a:effectLst/>
                <a:latin typeface="Times New Roman" panose="02020603050405020304" pitchFamily="18" charset="0"/>
                <a:cs typeface="Times New Roman" panose="02020603050405020304" pitchFamily="18" charset="0"/>
              </a:rPr>
              <a:t>What exactly is a CNN?</a:t>
            </a:r>
            <a:br>
              <a:rPr lang="en-US" b="0" i="0" dirty="0">
                <a:solidFill>
                  <a:srgbClr val="222222"/>
                </a:solidFill>
                <a:effectLst/>
                <a:latin typeface="Lato" panose="020F0502020204030203" pitchFamily="34" charset="0"/>
              </a:rPr>
            </a:br>
            <a:endParaRPr lang="en-IN" dirty="0"/>
          </a:p>
        </p:txBody>
      </p:sp>
      <p:sp>
        <p:nvSpPr>
          <p:cNvPr id="3" name="Text Placeholder 2">
            <a:extLst>
              <a:ext uri="{FF2B5EF4-FFF2-40B4-BE49-F238E27FC236}">
                <a16:creationId xmlns:a16="http://schemas.microsoft.com/office/drawing/2014/main" id="{F550EC71-C1EA-4A48-BF1A-E2C23C389AAF}"/>
              </a:ext>
            </a:extLst>
          </p:cNvPr>
          <p:cNvSpPr>
            <a:spLocks noGrp="1"/>
          </p:cNvSpPr>
          <p:nvPr>
            <p:ph type="body" idx="1"/>
          </p:nvPr>
        </p:nvSpPr>
        <p:spPr>
          <a:xfrm>
            <a:off x="0" y="659758"/>
            <a:ext cx="9144000" cy="1545051"/>
          </a:xfrm>
        </p:spPr>
        <p:txBody>
          <a:bodyPr/>
          <a:lstStyle/>
          <a:p>
            <a:pPr marL="114300" indent="0">
              <a:buNone/>
            </a:pPr>
            <a:r>
              <a:rPr lang="en-US" sz="1600" b="0" i="0" dirty="0">
                <a:solidFill>
                  <a:srgbClr val="222222"/>
                </a:solidFill>
                <a:effectLst/>
                <a:latin typeface="Times New Roman" panose="02020603050405020304" pitchFamily="18" charset="0"/>
                <a:cs typeface="Times New Roman" panose="02020603050405020304" pitchFamily="18" charset="0"/>
              </a:rPr>
              <a:t>In </a:t>
            </a:r>
            <a:r>
              <a:rPr lang="en-US" sz="1600" b="0" i="0" u="none" strike="noStrike" dirty="0">
                <a:solidFill>
                  <a:srgbClr val="007BFF"/>
                </a:solidFill>
                <a:effectLst/>
                <a:latin typeface="Times New Roman" panose="02020603050405020304" pitchFamily="18" charset="0"/>
                <a:cs typeface="Times New Roman" panose="02020603050405020304" pitchFamily="18" charset="0"/>
                <a:hlinkClick r:id="rId2"/>
              </a:rPr>
              <a:t>deep learning</a:t>
            </a:r>
            <a:r>
              <a:rPr lang="en-US" sz="1600" b="0" i="0" dirty="0">
                <a:solidFill>
                  <a:srgbClr val="222222"/>
                </a:solidFill>
                <a:effectLst/>
                <a:latin typeface="Times New Roman" panose="02020603050405020304" pitchFamily="18" charset="0"/>
                <a:cs typeface="Times New Roman" panose="02020603050405020304" pitchFamily="18" charset="0"/>
              </a:rPr>
              <a:t>, a </a:t>
            </a:r>
            <a:r>
              <a:rPr lang="en-US" sz="1600" b="1" i="0" dirty="0">
                <a:solidFill>
                  <a:srgbClr val="222222"/>
                </a:solidFill>
                <a:effectLst/>
                <a:latin typeface="Times New Roman" panose="02020603050405020304" pitchFamily="18" charset="0"/>
                <a:cs typeface="Times New Roman" panose="02020603050405020304" pitchFamily="18" charset="0"/>
              </a:rPr>
              <a:t>convolutional neural network</a:t>
            </a:r>
            <a:r>
              <a:rPr lang="en-US" sz="1600" b="0" i="0" dirty="0">
                <a:solidFill>
                  <a:srgbClr val="222222"/>
                </a:solidFill>
                <a:effectLst/>
                <a:latin typeface="Times New Roman" panose="02020603050405020304" pitchFamily="18" charset="0"/>
                <a:cs typeface="Times New Roman" panose="02020603050405020304" pitchFamily="18" charset="0"/>
              </a:rPr>
              <a:t> (</a:t>
            </a:r>
            <a:r>
              <a:rPr lang="en-US" sz="1600" b="1" i="0" dirty="0">
                <a:solidFill>
                  <a:srgbClr val="222222"/>
                </a:solidFill>
                <a:effectLst/>
                <a:latin typeface="Times New Roman" panose="02020603050405020304" pitchFamily="18" charset="0"/>
                <a:cs typeface="Times New Roman" panose="02020603050405020304" pitchFamily="18" charset="0"/>
              </a:rPr>
              <a:t>CNN/</a:t>
            </a:r>
            <a:r>
              <a:rPr lang="en-US" sz="1600" b="1" i="0" dirty="0" err="1">
                <a:solidFill>
                  <a:srgbClr val="222222"/>
                </a:solidFill>
                <a:effectLst/>
                <a:latin typeface="Times New Roman" panose="02020603050405020304" pitchFamily="18" charset="0"/>
                <a:cs typeface="Times New Roman" panose="02020603050405020304" pitchFamily="18" charset="0"/>
              </a:rPr>
              <a:t>ConvNet</a:t>
            </a:r>
            <a:r>
              <a:rPr lang="en-US" sz="1600" b="0" i="0" dirty="0">
                <a:solidFill>
                  <a:srgbClr val="222222"/>
                </a:solidFill>
                <a:effectLst/>
                <a:latin typeface="Times New Roman" panose="02020603050405020304" pitchFamily="18" charset="0"/>
                <a:cs typeface="Times New Roman" panose="02020603050405020304" pitchFamily="18" charset="0"/>
              </a:rPr>
              <a:t>) is a class of </a:t>
            </a:r>
            <a:r>
              <a:rPr lang="en-US" sz="1600" b="0" i="0" u="none" strike="noStrike" dirty="0">
                <a:solidFill>
                  <a:srgbClr val="007BFF"/>
                </a:solidFill>
                <a:effectLst/>
                <a:latin typeface="Times New Roman" panose="02020603050405020304" pitchFamily="18" charset="0"/>
                <a:cs typeface="Times New Roman" panose="02020603050405020304" pitchFamily="18" charset="0"/>
                <a:hlinkClick r:id="rId3"/>
              </a:rPr>
              <a:t>deep neural networks</a:t>
            </a:r>
            <a:r>
              <a:rPr lang="en-US" sz="1600" b="0" i="0" dirty="0">
                <a:solidFill>
                  <a:srgbClr val="222222"/>
                </a:solidFill>
                <a:effectLst/>
                <a:latin typeface="Times New Roman" panose="02020603050405020304" pitchFamily="18" charset="0"/>
                <a:cs typeface="Times New Roman" panose="02020603050405020304" pitchFamily="18" charset="0"/>
              </a:rPr>
              <a:t>, most commonly applied to analyze visual imagery. Now when we think of a neural network we think about matrix multiplications but that is not the case with </a:t>
            </a:r>
            <a:r>
              <a:rPr lang="en-US" sz="1600" b="0" i="0" dirty="0" err="1">
                <a:solidFill>
                  <a:srgbClr val="222222"/>
                </a:solidFill>
                <a:effectLst/>
                <a:latin typeface="Times New Roman" panose="02020603050405020304" pitchFamily="18" charset="0"/>
                <a:cs typeface="Times New Roman" panose="02020603050405020304" pitchFamily="18" charset="0"/>
              </a:rPr>
              <a:t>ConvNet</a:t>
            </a:r>
            <a:r>
              <a:rPr lang="en-US" sz="1600" b="0" i="0" dirty="0">
                <a:solidFill>
                  <a:srgbClr val="222222"/>
                </a:solidFill>
                <a:effectLst/>
                <a:latin typeface="Times New Roman" panose="02020603050405020304" pitchFamily="18" charset="0"/>
                <a:cs typeface="Times New Roman" panose="02020603050405020304" pitchFamily="18" charset="0"/>
              </a:rPr>
              <a:t>. It uses a special technique called Convolution. Now in mathematics </a:t>
            </a:r>
            <a:r>
              <a:rPr lang="en-US" sz="1600" b="1" i="0" dirty="0">
                <a:solidFill>
                  <a:srgbClr val="222222"/>
                </a:solidFill>
                <a:effectLst/>
                <a:latin typeface="Times New Roman" panose="02020603050405020304" pitchFamily="18" charset="0"/>
                <a:cs typeface="Times New Roman" panose="02020603050405020304" pitchFamily="18" charset="0"/>
              </a:rPr>
              <a:t>convolution</a:t>
            </a:r>
            <a:r>
              <a:rPr lang="en-US" sz="1600" b="0" i="0" dirty="0">
                <a:solidFill>
                  <a:srgbClr val="222222"/>
                </a:solidFill>
                <a:effectLst/>
                <a:latin typeface="Times New Roman" panose="02020603050405020304" pitchFamily="18" charset="0"/>
                <a:cs typeface="Times New Roman" panose="02020603050405020304" pitchFamily="18" charset="0"/>
              </a:rPr>
              <a:t> is a mathematical operation on two functions that produces a third function that expresses how the shape of one is modified by the other.</a:t>
            </a:r>
          </a:p>
          <a:p>
            <a:endParaRPr lang="en-IN" dirty="0"/>
          </a:p>
        </p:txBody>
      </p:sp>
      <p:pic>
        <p:nvPicPr>
          <p:cNvPr id="3074" name="Picture 2" descr="What exactly is a CNN?">
            <a:extLst>
              <a:ext uri="{FF2B5EF4-FFF2-40B4-BE49-F238E27FC236}">
                <a16:creationId xmlns:a16="http://schemas.microsoft.com/office/drawing/2014/main" id="{E0DD1615-DB69-4BD4-B29B-DFCD040A8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41" y="2204815"/>
            <a:ext cx="8904717" cy="20223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99E07F8-56FB-4EBC-8866-690F319EDB0C}"/>
              </a:ext>
            </a:extLst>
          </p:cNvPr>
          <p:cNvCxnSpPr>
            <a:cxnSpLocks/>
          </p:cNvCxnSpPr>
          <p:nvPr/>
        </p:nvCxnSpPr>
        <p:spPr>
          <a:xfrm>
            <a:off x="94004" y="600394"/>
            <a:ext cx="3956703"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E5B601-3E46-4E58-8C0B-12E156FE960C}"/>
              </a:ext>
            </a:extLst>
          </p:cNvPr>
          <p:cNvSpPr txBox="1"/>
          <p:nvPr/>
        </p:nvSpPr>
        <p:spPr>
          <a:xfrm>
            <a:off x="-1" y="4497120"/>
            <a:ext cx="9143999" cy="584775"/>
          </a:xfrm>
          <a:prstGeom prst="rect">
            <a:avLst/>
          </a:prstGeom>
          <a:noFill/>
        </p:spPr>
        <p:txBody>
          <a:bodyPr wrap="square" rtlCol="0">
            <a:spAutoFit/>
          </a:bodyPr>
          <a:lstStyle/>
          <a:p>
            <a:r>
              <a:rPr lang="en-US" sz="1600" b="0" dirty="0">
                <a:solidFill>
                  <a:srgbClr val="222222"/>
                </a:solidFill>
                <a:effectLst/>
                <a:latin typeface="Times New Roman" panose="02020603050405020304" pitchFamily="18" charset="0"/>
                <a:cs typeface="Times New Roman" panose="02020603050405020304" pitchFamily="18" charset="0"/>
              </a:rPr>
              <a:t>Bottom line is that the role of the </a:t>
            </a:r>
            <a:r>
              <a:rPr lang="en-US" sz="1600" b="0" dirty="0" err="1">
                <a:solidFill>
                  <a:srgbClr val="222222"/>
                </a:solidFill>
                <a:effectLst/>
                <a:latin typeface="Times New Roman" panose="02020603050405020304" pitchFamily="18" charset="0"/>
                <a:cs typeface="Times New Roman" panose="02020603050405020304" pitchFamily="18" charset="0"/>
              </a:rPr>
              <a:t>ConvNet</a:t>
            </a:r>
            <a:r>
              <a:rPr lang="en-US" sz="1600" b="0" dirty="0">
                <a:solidFill>
                  <a:srgbClr val="222222"/>
                </a:solidFill>
                <a:effectLst/>
                <a:latin typeface="Times New Roman" panose="02020603050405020304" pitchFamily="18" charset="0"/>
                <a:cs typeface="Times New Roman" panose="02020603050405020304" pitchFamily="18" charset="0"/>
              </a:rPr>
              <a:t> is to reduce the images into a form that is easier to process, without losing features that are critical for getting a good prediction.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827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31C0-8CBE-419B-BB78-A2E5A56089A7}"/>
              </a:ext>
            </a:extLst>
          </p:cNvPr>
          <p:cNvSpPr>
            <a:spLocks noGrp="1"/>
          </p:cNvSpPr>
          <p:nvPr>
            <p:ph type="title"/>
          </p:nvPr>
        </p:nvSpPr>
        <p:spPr>
          <a:xfrm>
            <a:off x="0" y="1925"/>
            <a:ext cx="8520600" cy="963750"/>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So there are various steps to achieve this CNN algorithm, they are as follows : </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FFC4BC6-A54D-4F3E-ABED-D1413F368B6D}"/>
              </a:ext>
            </a:extLst>
          </p:cNvPr>
          <p:cNvSpPr>
            <a:spLocks noGrp="1"/>
          </p:cNvSpPr>
          <p:nvPr>
            <p:ph type="body" idx="1"/>
          </p:nvPr>
        </p:nvSpPr>
        <p:spPr>
          <a:xfrm>
            <a:off x="0" y="1485761"/>
            <a:ext cx="8520600" cy="1795825"/>
          </a:xfrm>
        </p:spPr>
        <p:txBody>
          <a:bodyPr/>
          <a:lstStyle/>
          <a:p>
            <a:pPr marL="114300" indent="0" algn="l">
              <a:buNone/>
            </a:pPr>
            <a:r>
              <a:rPr lang="en-US" sz="2000" b="0" i="0" dirty="0">
                <a:solidFill>
                  <a:srgbClr val="222222"/>
                </a:solidFill>
                <a:effectLst/>
                <a:latin typeface="Times New Roman" panose="02020603050405020304" pitchFamily="18" charset="0"/>
                <a:cs typeface="Times New Roman" panose="02020603050405020304" pitchFamily="18" charset="0"/>
              </a:rPr>
              <a:t>1.  Convolution layer</a:t>
            </a:r>
          </a:p>
          <a:p>
            <a:pPr marL="114300" indent="0" algn="l">
              <a:buNone/>
            </a:pPr>
            <a:r>
              <a:rPr lang="en-US" sz="2000" b="0" i="0" dirty="0">
                <a:solidFill>
                  <a:srgbClr val="222222"/>
                </a:solidFill>
                <a:effectLst/>
                <a:latin typeface="Times New Roman" panose="02020603050405020304" pitchFamily="18" charset="0"/>
                <a:cs typeface="Times New Roman" panose="02020603050405020304" pitchFamily="18" charset="0"/>
              </a:rPr>
              <a:t>2.  Activation function</a:t>
            </a:r>
          </a:p>
          <a:p>
            <a:pPr marL="114300" indent="0" algn="l">
              <a:buNone/>
            </a:pPr>
            <a:r>
              <a:rPr lang="en-US" sz="2000" b="0" i="0" dirty="0">
                <a:solidFill>
                  <a:srgbClr val="222222"/>
                </a:solidFill>
                <a:effectLst/>
                <a:latin typeface="Times New Roman" panose="02020603050405020304" pitchFamily="18" charset="0"/>
                <a:cs typeface="Times New Roman" panose="02020603050405020304" pitchFamily="18" charset="0"/>
              </a:rPr>
              <a:t>3.  Pooling</a:t>
            </a:r>
          </a:p>
          <a:p>
            <a:pPr marL="114300" indent="0" algn="l">
              <a:buNone/>
            </a:pPr>
            <a:r>
              <a:rPr lang="en-US" sz="2000" b="0" i="0" dirty="0">
                <a:solidFill>
                  <a:srgbClr val="222222"/>
                </a:solidFill>
                <a:effectLst/>
                <a:latin typeface="Times New Roman" panose="02020603050405020304" pitchFamily="18" charset="0"/>
                <a:cs typeface="Times New Roman" panose="02020603050405020304" pitchFamily="18" charset="0"/>
              </a:rPr>
              <a:t>4.  Flattening</a:t>
            </a:r>
          </a:p>
          <a:p>
            <a:pPr marL="114300" indent="0" algn="l">
              <a:buNone/>
            </a:pPr>
            <a:r>
              <a:rPr lang="en-US" sz="2000" b="0" i="0" dirty="0">
                <a:solidFill>
                  <a:srgbClr val="222222"/>
                </a:solidFill>
                <a:effectLst/>
                <a:latin typeface="Times New Roman" panose="02020603050405020304" pitchFamily="18" charset="0"/>
                <a:cs typeface="Times New Roman" panose="02020603050405020304" pitchFamily="18" charset="0"/>
              </a:rPr>
              <a:t>5.  Full connection</a:t>
            </a:r>
          </a:p>
          <a:p>
            <a:pPr marL="114300" indent="0">
              <a:buNone/>
            </a:pPr>
            <a:endParaRPr lang="en-IN" dirty="0"/>
          </a:p>
        </p:txBody>
      </p:sp>
    </p:spTree>
    <p:extLst>
      <p:ext uri="{BB962C8B-B14F-4D97-AF65-F5344CB8AC3E}">
        <p14:creationId xmlns:p14="http://schemas.microsoft.com/office/powerpoint/2010/main" val="21381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B8EA-B236-49BD-AEBE-6B86FA86E2D6}"/>
              </a:ext>
            </a:extLst>
          </p:cNvPr>
          <p:cNvSpPr>
            <a:spLocks noGrp="1"/>
          </p:cNvSpPr>
          <p:nvPr>
            <p:ph type="title"/>
          </p:nvPr>
        </p:nvSpPr>
        <p:spPr>
          <a:xfrm>
            <a:off x="-64315" y="2056"/>
            <a:ext cx="8520600" cy="572569"/>
          </a:xfrm>
        </p:spPr>
        <p:txBody>
          <a:bodyPr/>
          <a:lstStyle/>
          <a:p>
            <a:r>
              <a:rPr lang="en-IN" b="0" i="0" dirty="0">
                <a:solidFill>
                  <a:schemeClr val="tx1"/>
                </a:solidFill>
                <a:effectLst/>
                <a:latin typeface="Times New Roman" panose="02020603050405020304" pitchFamily="18" charset="0"/>
                <a:cs typeface="Times New Roman" panose="02020603050405020304" pitchFamily="18" charset="0"/>
              </a:rPr>
              <a:t>How does it work?</a:t>
            </a:r>
            <a:br>
              <a:rPr lang="en-IN" b="0" i="0" dirty="0">
                <a:solidFill>
                  <a:srgbClr val="222222"/>
                </a:solidFill>
                <a:effectLst/>
                <a:latin typeface="Lato" panose="020F0502020204030203" pitchFamily="34" charset="0"/>
              </a:rPr>
            </a:br>
            <a:endParaRPr lang="en-IN" dirty="0"/>
          </a:p>
        </p:txBody>
      </p:sp>
      <p:sp>
        <p:nvSpPr>
          <p:cNvPr id="3" name="Text Placeholder 2">
            <a:extLst>
              <a:ext uri="{FF2B5EF4-FFF2-40B4-BE49-F238E27FC236}">
                <a16:creationId xmlns:a16="http://schemas.microsoft.com/office/drawing/2014/main" id="{93AA53C7-15EA-45C9-9F14-C944E4C98D55}"/>
              </a:ext>
            </a:extLst>
          </p:cNvPr>
          <p:cNvSpPr>
            <a:spLocks noGrp="1"/>
          </p:cNvSpPr>
          <p:nvPr>
            <p:ph type="body" idx="1"/>
          </p:nvPr>
        </p:nvSpPr>
        <p:spPr>
          <a:xfrm>
            <a:off x="0" y="719087"/>
            <a:ext cx="6024785" cy="1075480"/>
          </a:xfrm>
        </p:spPr>
        <p:txBody>
          <a:bodyPr/>
          <a:lstStyle/>
          <a:p>
            <a:pPr marL="114300" indent="0">
              <a:buNone/>
            </a:pPr>
            <a:r>
              <a:rPr lang="en-US" sz="1600" b="0" i="0" dirty="0">
                <a:solidFill>
                  <a:srgbClr val="222222"/>
                </a:solidFill>
                <a:effectLst/>
                <a:latin typeface="Times New Roman" panose="02020603050405020304" pitchFamily="18" charset="0"/>
                <a:cs typeface="Times New Roman" panose="02020603050405020304" pitchFamily="18" charset="0"/>
              </a:rPr>
              <a:t>An RGB image is nothing but a matrix of pixel values having three planes whereas a grayscale image is the same but it has a single plane. Take a look at this image to understand more</a:t>
            </a:r>
            <a:r>
              <a:rPr lang="en-US" b="0" i="0" dirty="0">
                <a:solidFill>
                  <a:srgbClr val="222222"/>
                </a:solidFill>
                <a:effectLst/>
                <a:latin typeface="Lato" panose="020F0502020204030203" pitchFamily="34" charset="0"/>
              </a:rPr>
              <a:t>.</a:t>
            </a:r>
          </a:p>
          <a:p>
            <a:pPr marL="114300" indent="0">
              <a:buNone/>
            </a:pPr>
            <a:endParaRPr lang="en-IN" dirty="0"/>
          </a:p>
        </p:txBody>
      </p:sp>
      <p:cxnSp>
        <p:nvCxnSpPr>
          <p:cNvPr id="4" name="Straight Connector 3">
            <a:extLst>
              <a:ext uri="{FF2B5EF4-FFF2-40B4-BE49-F238E27FC236}">
                <a16:creationId xmlns:a16="http://schemas.microsoft.com/office/drawing/2014/main" id="{38837576-C0A4-400F-B607-470A28326521}"/>
              </a:ext>
            </a:extLst>
          </p:cNvPr>
          <p:cNvCxnSpPr>
            <a:cxnSpLocks/>
          </p:cNvCxnSpPr>
          <p:nvPr/>
        </p:nvCxnSpPr>
        <p:spPr>
          <a:xfrm>
            <a:off x="0" y="574625"/>
            <a:ext cx="2811566"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How does it work?">
            <a:extLst>
              <a:ext uri="{FF2B5EF4-FFF2-40B4-BE49-F238E27FC236}">
                <a16:creationId xmlns:a16="http://schemas.microsoft.com/office/drawing/2014/main" id="{2B08B143-83CB-49A7-92B7-854712426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4785" y="665713"/>
            <a:ext cx="3059394" cy="16501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2FDD18-5211-45D8-9BB4-08E83556EA6B}"/>
              </a:ext>
            </a:extLst>
          </p:cNvPr>
          <p:cNvSpPr txBox="1"/>
          <p:nvPr/>
        </p:nvSpPr>
        <p:spPr>
          <a:xfrm>
            <a:off x="0" y="1794567"/>
            <a:ext cx="5529129" cy="892552"/>
          </a:xfrm>
          <a:prstGeom prst="rect">
            <a:avLst/>
          </a:prstGeom>
          <a:noFill/>
        </p:spPr>
        <p:txBody>
          <a:bodyPr wrap="square" rtlCol="0">
            <a:spAutoFit/>
          </a:bodyPr>
          <a:lstStyle/>
          <a:p>
            <a:pPr marL="285750" indent="-285750">
              <a:buFont typeface="Wingdings" panose="05000000000000000000" pitchFamily="2" charset="2"/>
              <a:buChar char="§"/>
            </a:pPr>
            <a:r>
              <a:rPr lang="en-US" sz="1800" b="0" i="0" dirty="0">
                <a:solidFill>
                  <a:srgbClr val="222222"/>
                </a:solidFill>
                <a:effectLst/>
                <a:latin typeface="Times New Roman" panose="02020603050405020304" pitchFamily="18" charset="0"/>
                <a:cs typeface="Times New Roman" panose="02020603050405020304" pitchFamily="18" charset="0"/>
              </a:rPr>
              <a:t>In the case of RGB color, channel take a look at this animation to understand its working :</a:t>
            </a:r>
          </a:p>
          <a:p>
            <a:endParaRPr lang="en-IN" sz="1600" dirty="0">
              <a:latin typeface="Times New Roman" panose="02020603050405020304" pitchFamily="18" charset="0"/>
              <a:cs typeface="Times New Roman" panose="02020603050405020304" pitchFamily="18" charset="0"/>
            </a:endParaRPr>
          </a:p>
        </p:txBody>
      </p:sp>
      <p:pic>
        <p:nvPicPr>
          <p:cNvPr id="4100" name="Picture 4" descr="In the case of an RGB color, channel take a look at this animation to understand its working">
            <a:extLst>
              <a:ext uri="{FF2B5EF4-FFF2-40B4-BE49-F238E27FC236}">
                <a16:creationId xmlns:a16="http://schemas.microsoft.com/office/drawing/2014/main" id="{2913946B-E684-471F-A923-0A6FFFA65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36145"/>
            <a:ext cx="9143999" cy="256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936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0C7621-A4DE-4B04-85E9-C795B4B75168}"/>
              </a:ext>
            </a:extLst>
          </p:cNvPr>
          <p:cNvSpPr>
            <a:spLocks noGrp="1"/>
          </p:cNvSpPr>
          <p:nvPr>
            <p:ph type="body" idx="1"/>
          </p:nvPr>
        </p:nvSpPr>
        <p:spPr>
          <a:xfrm>
            <a:off x="0" y="0"/>
            <a:ext cx="8520600" cy="1333144"/>
          </a:xfrm>
        </p:spPr>
        <p:txBody>
          <a:bodyPr/>
          <a:lstStyle/>
          <a:p>
            <a:pPr marL="114300" indent="0">
              <a:buNone/>
            </a:pPr>
            <a:r>
              <a:rPr lang="en-US" sz="1600" b="0" i="0" dirty="0">
                <a:solidFill>
                  <a:srgbClr val="222222"/>
                </a:solidFill>
                <a:effectLst/>
                <a:latin typeface="Times New Roman" panose="02020603050405020304" pitchFamily="18" charset="0"/>
                <a:cs typeface="Times New Roman" panose="02020603050405020304" pitchFamily="18" charset="0"/>
              </a:rPr>
              <a:t>Based on the activation map of the final convolution layer, the classification layer outputs a set of confidence scores (values between 0 and 1) that specify how likely the image is to belong to a “class.” For instance, if you have a </a:t>
            </a:r>
            <a:r>
              <a:rPr lang="en-US" sz="1600" b="0" i="0" dirty="0" err="1">
                <a:solidFill>
                  <a:srgbClr val="222222"/>
                </a:solidFill>
                <a:effectLst/>
                <a:latin typeface="Times New Roman" panose="02020603050405020304" pitchFamily="18" charset="0"/>
                <a:cs typeface="Times New Roman" panose="02020603050405020304" pitchFamily="18" charset="0"/>
              </a:rPr>
              <a:t>ConvNet</a:t>
            </a:r>
            <a:r>
              <a:rPr lang="en-US" sz="1600" b="0" i="0" dirty="0">
                <a:solidFill>
                  <a:srgbClr val="222222"/>
                </a:solidFill>
                <a:effectLst/>
                <a:latin typeface="Times New Roman" panose="02020603050405020304" pitchFamily="18" charset="0"/>
                <a:cs typeface="Times New Roman" panose="02020603050405020304" pitchFamily="18" charset="0"/>
              </a:rPr>
              <a:t> that detects cats, dogs, and horses, the output of the final layer is the possibility that the input image contains any of those animals.</a:t>
            </a:r>
          </a:p>
          <a:p>
            <a:endParaRPr lang="en-IN" sz="1600" dirty="0">
              <a:latin typeface="Times New Roman" panose="02020603050405020304" pitchFamily="18" charset="0"/>
              <a:cs typeface="Times New Roman" panose="02020603050405020304" pitchFamily="18" charset="0"/>
            </a:endParaRPr>
          </a:p>
        </p:txBody>
      </p:sp>
      <p:pic>
        <p:nvPicPr>
          <p:cNvPr id="5122" name="Picture 2" descr="animals.">
            <a:extLst>
              <a:ext uri="{FF2B5EF4-FFF2-40B4-BE49-F238E27FC236}">
                <a16:creationId xmlns:a16="http://schemas.microsoft.com/office/drawing/2014/main" id="{5FD7E1C9-5D57-4044-A645-9965BDA43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144"/>
            <a:ext cx="9144000" cy="381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53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D1302-A6C9-4B00-8C73-435D4977BE2E}"/>
              </a:ext>
            </a:extLst>
          </p:cNvPr>
          <p:cNvSpPr>
            <a:spLocks noGrp="1"/>
          </p:cNvSpPr>
          <p:nvPr>
            <p:ph type="title"/>
          </p:nvPr>
        </p:nvSpPr>
        <p:spPr>
          <a:xfrm>
            <a:off x="0" y="0"/>
            <a:ext cx="8520600" cy="470019"/>
          </a:xfrm>
        </p:spPr>
        <p:txBody>
          <a:bodyPr/>
          <a:lstStyle/>
          <a:p>
            <a:r>
              <a:rPr lang="en-IN" b="1" i="0" u="sng" dirty="0">
                <a:solidFill>
                  <a:schemeClr val="tx1"/>
                </a:solidFill>
                <a:effectLst/>
                <a:latin typeface="Times New Roman" panose="02020603050405020304" pitchFamily="18" charset="0"/>
                <a:cs typeface="Times New Roman" panose="02020603050405020304" pitchFamily="18" charset="0"/>
              </a:rPr>
              <a:t>Fully Connected Output layer:</a:t>
            </a:r>
            <a:br>
              <a:rPr lang="en-IN" b="0" i="0" dirty="0">
                <a:solidFill>
                  <a:schemeClr val="tx1"/>
                </a:solidFill>
                <a:effectLst/>
                <a:latin typeface="Times New Roman" panose="02020603050405020304" pitchFamily="18" charset="0"/>
                <a:cs typeface="Times New Roman" panose="02020603050405020304" pitchFamily="18" charset="0"/>
              </a:rPr>
            </a:b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ADB4896-44A3-4FB8-96F3-AFAB116E3CD0}"/>
              </a:ext>
            </a:extLst>
          </p:cNvPr>
          <p:cNvSpPr>
            <a:spLocks noGrp="1"/>
          </p:cNvSpPr>
          <p:nvPr>
            <p:ph type="body" idx="1"/>
          </p:nvPr>
        </p:nvSpPr>
        <p:spPr>
          <a:xfrm>
            <a:off x="0" y="635570"/>
            <a:ext cx="8520600" cy="787420"/>
          </a:xfrm>
        </p:spPr>
        <p:txBody>
          <a:bodyPr/>
          <a:lstStyle/>
          <a:p>
            <a:pPr marL="114300" indent="0">
              <a:buNone/>
            </a:pPr>
            <a:r>
              <a:rPr lang="en-US" b="0" i="0" dirty="0">
                <a:solidFill>
                  <a:srgbClr val="222222"/>
                </a:solidFill>
                <a:effectLst/>
                <a:latin typeface="Times New Roman" panose="02020603050405020304" pitchFamily="18" charset="0"/>
                <a:cs typeface="Times New Roman" panose="02020603050405020304" pitchFamily="18" charset="0"/>
              </a:rPr>
              <a:t>The final layer of the CNN model contains the results of the labels determined for the classification and assigns a class to the dataset (input)</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E6EE014-A2EC-47F5-BC20-5C223C0B736E}"/>
              </a:ext>
            </a:extLst>
          </p:cNvPr>
          <p:cNvSpPr txBox="1"/>
          <p:nvPr/>
        </p:nvSpPr>
        <p:spPr>
          <a:xfrm>
            <a:off x="0" y="1588541"/>
            <a:ext cx="4375447" cy="3170099"/>
          </a:xfrm>
          <a:prstGeom prst="rect">
            <a:avLst/>
          </a:prstGeom>
          <a:noFill/>
        </p:spPr>
        <p:txBody>
          <a:bodyPr wrap="square" rtlCol="0">
            <a:spAutoFit/>
          </a:bodyPr>
          <a:lstStyle/>
          <a:p>
            <a:r>
              <a:rPr lang="en-IN" sz="2800" b="1" i="0" u="sng" dirty="0">
                <a:solidFill>
                  <a:schemeClr val="tx1"/>
                </a:solidFill>
                <a:effectLst/>
                <a:latin typeface="Times New Roman" panose="02020603050405020304" pitchFamily="18" charset="0"/>
                <a:cs typeface="Times New Roman" panose="02020603050405020304" pitchFamily="18" charset="0"/>
              </a:rPr>
              <a:t>SoftMax:</a:t>
            </a:r>
            <a:endParaRPr lang="en-IN" sz="2800" b="0" i="0" dirty="0">
              <a:solidFill>
                <a:schemeClr val="tx1"/>
              </a:solidFill>
              <a:effectLst/>
              <a:latin typeface="Times New Roman" panose="02020603050405020304" pitchFamily="18" charset="0"/>
              <a:cs typeface="Times New Roman" panose="02020603050405020304" pitchFamily="18" charset="0"/>
            </a:endParaRPr>
          </a:p>
          <a:p>
            <a:endParaRPr lang="en-US" b="0" i="0" dirty="0">
              <a:solidFill>
                <a:srgbClr val="222222"/>
              </a:solidFill>
              <a:effectLst/>
              <a:latin typeface="Lato" panose="020F0502020204030203" pitchFamily="34" charset="0"/>
            </a:endParaRPr>
          </a:p>
          <a:p>
            <a:r>
              <a:rPr lang="en-US" sz="1800" b="0" i="0" dirty="0">
                <a:solidFill>
                  <a:srgbClr val="222222"/>
                </a:solidFill>
                <a:effectLst/>
                <a:latin typeface="Times New Roman" panose="02020603050405020304" pitchFamily="18" charset="0"/>
                <a:cs typeface="Times New Roman" panose="02020603050405020304" pitchFamily="18" charset="0"/>
              </a:rPr>
              <a:t>The reason why SoftMax is useful is that it converts the output of the last layer in your neural network into what is essentially a probability distribution. It is mainly used to normalize neural networks output to fit between zero and one. It is used to represent the certainty “probability” in the network output.</a:t>
            </a:r>
          </a:p>
          <a:p>
            <a:endParaRPr lang="en-IN" dirty="0"/>
          </a:p>
        </p:txBody>
      </p:sp>
      <p:pic>
        <p:nvPicPr>
          <p:cNvPr id="6146" name="Picture 2" descr="softmax">
            <a:extLst>
              <a:ext uri="{FF2B5EF4-FFF2-40B4-BE49-F238E27FC236}">
                <a16:creationId xmlns:a16="http://schemas.microsoft.com/office/drawing/2014/main" id="{D9C53FFC-58BE-415A-AAFE-48328B97A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25" y="2058169"/>
            <a:ext cx="4676775" cy="2700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648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7D792-65D4-4D47-ABF4-BE3AAEC58276}"/>
              </a:ext>
            </a:extLst>
          </p:cNvPr>
          <p:cNvSpPr>
            <a:spLocks noGrp="1"/>
          </p:cNvSpPr>
          <p:nvPr>
            <p:ph type="title"/>
          </p:nvPr>
        </p:nvSpPr>
        <p:spPr>
          <a:xfrm>
            <a:off x="-4051" y="0"/>
            <a:ext cx="8520600" cy="395982"/>
          </a:xfrm>
        </p:spPr>
        <p:txBody>
          <a:bodyPr/>
          <a:lstStyle/>
          <a:p>
            <a:r>
              <a:rPr lang="en-US" dirty="0">
                <a:solidFill>
                  <a:schemeClr val="tx1"/>
                </a:solidFill>
                <a:latin typeface="Lato" panose="020F0502020204030203" pitchFamily="34" charset="0"/>
              </a:rPr>
              <a:t>T</a:t>
            </a:r>
            <a:r>
              <a:rPr lang="en-US" b="0" i="0" dirty="0">
                <a:solidFill>
                  <a:schemeClr val="tx1"/>
                </a:solidFill>
                <a:effectLst/>
                <a:latin typeface="Lato" panose="020F0502020204030203" pitchFamily="34" charset="0"/>
              </a:rPr>
              <a:t>he below animation will explain how CNN works :</a:t>
            </a:r>
            <a:endParaRPr lang="en-IN" dirty="0">
              <a:solidFill>
                <a:schemeClr val="tx1"/>
              </a:solidFill>
            </a:endParaRPr>
          </a:p>
        </p:txBody>
      </p:sp>
      <p:pic>
        <p:nvPicPr>
          <p:cNvPr id="1026" name="Picture 2" descr="CNN With 1-D ECG signal">
            <a:extLst>
              <a:ext uri="{FF2B5EF4-FFF2-40B4-BE49-F238E27FC236}">
                <a16:creationId xmlns:a16="http://schemas.microsoft.com/office/drawing/2014/main" id="{869D5E5B-47FB-4D34-A3E8-09A6ED72E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 y="663961"/>
            <a:ext cx="9144000" cy="219888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BDA37CD-9CED-4A00-A83A-4D8DC3639B5A}"/>
              </a:ext>
            </a:extLst>
          </p:cNvPr>
          <p:cNvCxnSpPr>
            <a:cxnSpLocks/>
          </p:cNvCxnSpPr>
          <p:nvPr/>
        </p:nvCxnSpPr>
        <p:spPr>
          <a:xfrm>
            <a:off x="0" y="529971"/>
            <a:ext cx="7845039"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CNN deep learning">
            <a:extLst>
              <a:ext uri="{FF2B5EF4-FFF2-40B4-BE49-F238E27FC236}">
                <a16:creationId xmlns:a16="http://schemas.microsoft.com/office/drawing/2014/main" id="{0C8309CE-97CF-4642-AF25-6CE6FD8C0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6066"/>
            <a:ext cx="9144000" cy="219888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a:extLst>
              <a:ext uri="{FF2B5EF4-FFF2-40B4-BE49-F238E27FC236}">
                <a16:creationId xmlns:a16="http://schemas.microsoft.com/office/drawing/2014/main" id="{49DDB773-9BD0-4BA5-A9E3-B5DF4364F957}"/>
              </a:ext>
            </a:extLst>
          </p:cNvPr>
          <p:cNvCxnSpPr>
            <a:cxnSpLocks/>
          </p:cNvCxnSpPr>
          <p:nvPr/>
        </p:nvCxnSpPr>
        <p:spPr>
          <a:xfrm>
            <a:off x="-4051" y="2906749"/>
            <a:ext cx="9148051"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4102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E962F-E21B-49E8-9CF0-622F9D380743}"/>
              </a:ext>
            </a:extLst>
          </p:cNvPr>
          <p:cNvSpPr>
            <a:spLocks noGrp="1"/>
          </p:cNvSpPr>
          <p:nvPr>
            <p:ph type="title"/>
          </p:nvPr>
        </p:nvSpPr>
        <p:spPr>
          <a:xfrm>
            <a:off x="0" y="0"/>
            <a:ext cx="8520600" cy="445446"/>
          </a:xfrm>
        </p:spPr>
        <p:txBody>
          <a:bodyPr/>
          <a:lstStyle/>
          <a:p>
            <a:r>
              <a:rPr lang="en-US" dirty="0"/>
              <a:t>TYPES OF FACIAL EXPRESSION:</a:t>
            </a:r>
            <a:endParaRPr lang="en-IN" dirty="0"/>
          </a:p>
        </p:txBody>
      </p:sp>
      <p:pic>
        <p:nvPicPr>
          <p:cNvPr id="7170" name="Picture 2" descr="Face Emotion Recognizer In 6 Lines of Code">
            <a:extLst>
              <a:ext uri="{FF2B5EF4-FFF2-40B4-BE49-F238E27FC236}">
                <a16:creationId xmlns:a16="http://schemas.microsoft.com/office/drawing/2014/main" id="{25B84F1C-3906-418C-958B-2C2815412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1072"/>
            <a:ext cx="4007978" cy="183242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ace Detection, Recognition and Emotion Detection in 8 lines of code! | by  Priya Dwivedi | Towards Data Science">
            <a:extLst>
              <a:ext uri="{FF2B5EF4-FFF2-40B4-BE49-F238E27FC236}">
                <a16:creationId xmlns:a16="http://schemas.microsoft.com/office/drawing/2014/main" id="{018AD439-B941-43A6-AE12-D149A883F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72699"/>
            <a:ext cx="3939611" cy="261487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ensorflow+emotion+recognition cheap buy online">
            <a:extLst>
              <a:ext uri="{FF2B5EF4-FFF2-40B4-BE49-F238E27FC236}">
                <a16:creationId xmlns:a16="http://schemas.microsoft.com/office/drawing/2014/main" id="{131EDDF3-438F-462B-B28D-065E67DE3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981" y="957130"/>
            <a:ext cx="5042019" cy="36148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0E72251-A0A3-477B-918C-4918AF217D13}"/>
              </a:ext>
            </a:extLst>
          </p:cNvPr>
          <p:cNvCxnSpPr>
            <a:cxnSpLocks/>
          </p:cNvCxnSpPr>
          <p:nvPr/>
        </p:nvCxnSpPr>
        <p:spPr>
          <a:xfrm>
            <a:off x="-11680" y="449203"/>
            <a:ext cx="5600630"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963501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70D7-3855-41B5-BE56-8D2C51FAFE4C}"/>
              </a:ext>
            </a:extLst>
          </p:cNvPr>
          <p:cNvSpPr>
            <a:spLocks noGrp="1"/>
          </p:cNvSpPr>
          <p:nvPr>
            <p:ph type="title"/>
          </p:nvPr>
        </p:nvSpPr>
        <p:spPr>
          <a:xfrm>
            <a:off x="0" y="117034"/>
            <a:ext cx="8520600" cy="572700"/>
          </a:xfrm>
        </p:spPr>
        <p:txBody>
          <a:bodyPr/>
          <a:lstStyle/>
          <a:p>
            <a:r>
              <a:rPr lang="en-US" sz="2000" b="1" i="0" cap="all" dirty="0">
                <a:solidFill>
                  <a:schemeClr val="tx1"/>
                </a:solidFill>
                <a:effectLst/>
                <a:latin typeface="Times New Roman" panose="02020603050405020304" pitchFamily="18" charset="0"/>
                <a:cs typeface="Times New Roman" panose="02020603050405020304" pitchFamily="18" charset="0"/>
              </a:rPr>
              <a:t>DIFFERENT FIELDS FOR EMOTION RECOGNITION</a:t>
            </a:r>
            <a:br>
              <a:rPr lang="en-US" sz="2000" b="1" i="0" cap="all" dirty="0">
                <a:solidFill>
                  <a:srgbClr val="2B2F3C"/>
                </a:solidFill>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4EF7151-2750-4732-AD6C-70A3ADA69869}"/>
              </a:ext>
            </a:extLst>
          </p:cNvPr>
          <p:cNvSpPr>
            <a:spLocks noGrp="1"/>
          </p:cNvSpPr>
          <p:nvPr>
            <p:ph type="body" idx="1"/>
          </p:nvPr>
        </p:nvSpPr>
        <p:spPr>
          <a:xfrm>
            <a:off x="0" y="689734"/>
            <a:ext cx="8520600" cy="1054012"/>
          </a:xfrm>
        </p:spPr>
        <p:txBody>
          <a:bodyPr/>
          <a:lstStyle/>
          <a:p>
            <a:r>
              <a:rPr lang="en-US" sz="1400" b="0" i="0" dirty="0">
                <a:solidFill>
                  <a:srgbClr val="2B2F3C"/>
                </a:solidFill>
                <a:effectLst/>
                <a:latin typeface="Times New Roman" panose="02020603050405020304" pitchFamily="18" charset="0"/>
                <a:cs typeface="Times New Roman" panose="02020603050405020304" pitchFamily="18" charset="0"/>
              </a:rPr>
              <a:t>Choosing what model or training data to use is not the end of it, as there are different inputs that can be used or given to the system to analyze. Below are the main fields for emotion recognition:</a:t>
            </a:r>
            <a:endParaRPr lang="en-US"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8A0AA28-F8F3-4A28-AB8C-5A3F49142392}"/>
              </a:ext>
            </a:extLst>
          </p:cNvPr>
          <p:cNvSpPr txBox="1"/>
          <p:nvPr/>
        </p:nvSpPr>
        <p:spPr>
          <a:xfrm>
            <a:off x="337931" y="1521252"/>
            <a:ext cx="8063400" cy="3539430"/>
          </a:xfrm>
          <a:prstGeom prst="rect">
            <a:avLst/>
          </a:prstGeom>
          <a:noFill/>
        </p:spPr>
        <p:txBody>
          <a:bodyPr wrap="square" rtlCol="0">
            <a:spAutoFit/>
          </a:bodyPr>
          <a:lstStyle/>
          <a:p>
            <a:r>
              <a:rPr lang="en-US" b="1" i="0" dirty="0">
                <a:solidFill>
                  <a:srgbClr val="2B2F3C"/>
                </a:solidFill>
                <a:effectLst/>
                <a:latin typeface="Times New Roman" panose="02020603050405020304" pitchFamily="18" charset="0"/>
                <a:cs typeface="Times New Roman" panose="02020603050405020304" pitchFamily="18" charset="0"/>
              </a:rPr>
              <a:t>Video</a:t>
            </a:r>
            <a:r>
              <a:rPr lang="en-US" b="0" i="0" dirty="0">
                <a:solidFill>
                  <a:srgbClr val="2B2F3C"/>
                </a:solidFill>
                <a:effectLst/>
                <a:latin typeface="Times New Roman" panose="02020603050405020304" pitchFamily="18" charset="0"/>
                <a:cs typeface="Times New Roman" panose="02020603050405020304" pitchFamily="18" charset="0"/>
              </a:rPr>
              <a:t> : It is one of the major datasets in Affective Computing that are available, and lots of research is still ongoing to understand how to use them in emotion recognition. An example of modern software for this field is cameras on mobile phones.</a:t>
            </a:r>
          </a:p>
          <a:p>
            <a:endParaRPr lang="en-US" dirty="0">
              <a:solidFill>
                <a:srgbClr val="2B2F3C"/>
              </a:solidFill>
              <a:latin typeface="Times New Roman" panose="02020603050405020304" pitchFamily="18" charset="0"/>
              <a:cs typeface="Times New Roman" panose="02020603050405020304" pitchFamily="18" charset="0"/>
            </a:endParaRPr>
          </a:p>
          <a:p>
            <a:r>
              <a:rPr lang="en-US" b="1" i="0" dirty="0">
                <a:solidFill>
                  <a:srgbClr val="2B2F3C"/>
                </a:solidFill>
                <a:effectLst/>
                <a:latin typeface="Times New Roman" panose="02020603050405020304" pitchFamily="18" charset="0"/>
                <a:cs typeface="Times New Roman" panose="02020603050405020304" pitchFamily="18" charset="0"/>
              </a:rPr>
              <a:t>Image</a:t>
            </a:r>
            <a:r>
              <a:rPr lang="en-US" b="0" i="0" dirty="0">
                <a:solidFill>
                  <a:srgbClr val="2B2F3C"/>
                </a:solidFill>
                <a:effectLst/>
                <a:latin typeface="Times New Roman" panose="02020603050405020304" pitchFamily="18" charset="0"/>
                <a:cs typeface="Times New Roman" panose="02020603050405020304" pitchFamily="18" charset="0"/>
              </a:rPr>
              <a:t> : Just like video, it is one of the available major sets in emotion recognition. Some </a:t>
            </a:r>
            <a:r>
              <a:rPr lang="en-US" b="0" i="0" dirty="0">
                <a:solidFill>
                  <a:srgbClr val="1C3E81"/>
                </a:solidFill>
                <a:effectLst/>
                <a:latin typeface="Times New Roman" panose="02020603050405020304" pitchFamily="18" charset="0"/>
                <a:cs typeface="Times New Roman" panose="02020603050405020304" pitchFamily="18" charset="0"/>
                <a:hlinkClick r:id="rId2"/>
              </a:rPr>
              <a:t>research</a:t>
            </a:r>
            <a:r>
              <a:rPr lang="en-US" b="0" i="0" dirty="0">
                <a:solidFill>
                  <a:srgbClr val="2B2F3C"/>
                </a:solidFill>
                <a:effectLst/>
                <a:latin typeface="Times New Roman" panose="02020603050405020304" pitchFamily="18" charset="0"/>
                <a:cs typeface="Times New Roman" panose="02020603050405020304" pitchFamily="18" charset="0"/>
              </a:rPr>
              <a:t> stated that classified emotions in images could be applied in automatic tagging of pictures with emotional categories and sorting video sequences into various genres.</a:t>
            </a:r>
          </a:p>
          <a:p>
            <a:endParaRPr lang="en-US" dirty="0">
              <a:solidFill>
                <a:srgbClr val="2B2F3C"/>
              </a:solidFill>
              <a:latin typeface="Times New Roman" panose="02020603050405020304" pitchFamily="18" charset="0"/>
              <a:cs typeface="Times New Roman" panose="02020603050405020304" pitchFamily="18" charset="0"/>
            </a:endParaRPr>
          </a:p>
          <a:p>
            <a:r>
              <a:rPr lang="en-US" b="1" dirty="0">
                <a:solidFill>
                  <a:srgbClr val="2B2F3C"/>
                </a:solidFill>
                <a:latin typeface="Times New Roman" panose="02020603050405020304" pitchFamily="18" charset="0"/>
                <a:cs typeface="Times New Roman" panose="02020603050405020304" pitchFamily="18" charset="0"/>
              </a:rPr>
              <a:t>Speech</a:t>
            </a:r>
            <a:r>
              <a:rPr lang="en-US" dirty="0">
                <a:solidFill>
                  <a:srgbClr val="2B2F3C"/>
                </a:solidFill>
                <a:latin typeface="Times New Roman" panose="02020603050405020304" pitchFamily="18" charset="0"/>
                <a:cs typeface="Times New Roman" panose="02020603050405020304" pitchFamily="18" charset="0"/>
              </a:rPr>
              <a:t> : </a:t>
            </a:r>
            <a:r>
              <a:rPr lang="en-US" b="0" i="0" dirty="0">
                <a:solidFill>
                  <a:srgbClr val="2B2F3C"/>
                </a:solidFill>
                <a:effectLst/>
                <a:latin typeface="Times New Roman" panose="02020603050405020304" pitchFamily="18" charset="0"/>
                <a:cs typeface="Times New Roman" panose="02020603050405020304" pitchFamily="18" charset="0"/>
              </a:rPr>
              <a:t>Usually, speeches are transcribed into texts to be able to analyze them, but this method would not be applicable in emotion recognition. Various research is still ongoing to explore the usage of speech instead of transcribed texts for emotion recognition applications.</a:t>
            </a:r>
          </a:p>
          <a:p>
            <a:endParaRPr lang="en-US" dirty="0">
              <a:solidFill>
                <a:srgbClr val="2B2F3C"/>
              </a:solidFill>
              <a:latin typeface="Times New Roman" panose="02020603050405020304" pitchFamily="18" charset="0"/>
              <a:cs typeface="Times New Roman" panose="02020603050405020304" pitchFamily="18" charset="0"/>
            </a:endParaRPr>
          </a:p>
          <a:p>
            <a:r>
              <a:rPr lang="en-US" b="1" dirty="0">
                <a:solidFill>
                  <a:srgbClr val="2B2F3C"/>
                </a:solidFill>
                <a:latin typeface="Times New Roman" panose="02020603050405020304" pitchFamily="18" charset="0"/>
                <a:cs typeface="Times New Roman" panose="02020603050405020304" pitchFamily="18" charset="0"/>
              </a:rPr>
              <a:t>Conversation</a:t>
            </a:r>
            <a:r>
              <a:rPr lang="en-US" dirty="0">
                <a:solidFill>
                  <a:srgbClr val="2B2F3C"/>
                </a:solidFill>
                <a:latin typeface="Times New Roman" panose="02020603050405020304" pitchFamily="18" charset="0"/>
                <a:cs typeface="Times New Roman" panose="02020603050405020304" pitchFamily="18" charset="0"/>
              </a:rPr>
              <a:t> : </a:t>
            </a:r>
            <a:r>
              <a:rPr lang="en-US" b="0" i="0" dirty="0">
                <a:solidFill>
                  <a:srgbClr val="2B2F3C"/>
                </a:solidFill>
                <a:effectLst/>
                <a:latin typeface="Times New Roman" panose="02020603050405020304" pitchFamily="18" charset="0"/>
                <a:cs typeface="Times New Roman" panose="02020603050405020304" pitchFamily="18" charset="0"/>
              </a:rPr>
              <a:t>Emotion recognition in conversation focuses on acquiring emotions from discussions between two or more persons. Datasets under this are commonly from free samples from social platforms. However, there are still a lot of challenges in this field, including the presence of sarcasm in a dialogue, the emotion shift on the interlocutor, and conversational-context modeling.</a:t>
            </a:r>
            <a:endParaRPr lang="en-US"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3CB69DFF-B3F5-4F84-89CA-BF34A4C1B826}"/>
              </a:ext>
            </a:extLst>
          </p:cNvPr>
          <p:cNvCxnSpPr>
            <a:cxnSpLocks/>
          </p:cNvCxnSpPr>
          <p:nvPr/>
        </p:nvCxnSpPr>
        <p:spPr>
          <a:xfrm>
            <a:off x="82324" y="491932"/>
            <a:ext cx="6327022"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516502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FE96-2743-47E9-AFC7-418632BD572C}"/>
              </a:ext>
            </a:extLst>
          </p:cNvPr>
          <p:cNvSpPr>
            <a:spLocks noGrp="1"/>
          </p:cNvSpPr>
          <p:nvPr>
            <p:ph type="title"/>
          </p:nvPr>
        </p:nvSpPr>
        <p:spPr>
          <a:xfrm>
            <a:off x="0" y="0"/>
            <a:ext cx="8520600" cy="572700"/>
          </a:xfrm>
        </p:spPr>
        <p:txBody>
          <a:bodyPr/>
          <a:lstStyle/>
          <a:p>
            <a:pPr algn="l"/>
            <a:r>
              <a:rPr lang="en-US" sz="2400" b="1" i="0" cap="all" dirty="0">
                <a:solidFill>
                  <a:schemeClr val="tx1"/>
                </a:solidFill>
                <a:effectLst/>
                <a:latin typeface="Times New Roman" panose="02020603050405020304" pitchFamily="18" charset="0"/>
                <a:cs typeface="Times New Roman" panose="02020603050405020304" pitchFamily="18" charset="0"/>
              </a:rPr>
              <a:t>WHAT IS EMOTION RECOGNITION USED FOR TODAY?</a:t>
            </a:r>
          </a:p>
        </p:txBody>
      </p:sp>
      <p:sp>
        <p:nvSpPr>
          <p:cNvPr id="3" name="TextBox 2">
            <a:extLst>
              <a:ext uri="{FF2B5EF4-FFF2-40B4-BE49-F238E27FC236}">
                <a16:creationId xmlns:a16="http://schemas.microsoft.com/office/drawing/2014/main" id="{4D683347-D74E-4C5B-AD2C-7FF6431341E0}"/>
              </a:ext>
            </a:extLst>
          </p:cNvPr>
          <p:cNvSpPr txBox="1"/>
          <p:nvPr/>
        </p:nvSpPr>
        <p:spPr>
          <a:xfrm>
            <a:off x="248477" y="1481146"/>
            <a:ext cx="7673009" cy="2893100"/>
          </a:xfrm>
          <a:prstGeom prst="rect">
            <a:avLst/>
          </a:prstGeom>
          <a:noFill/>
        </p:spPr>
        <p:txBody>
          <a:bodyPr wrap="square" rtlCol="0">
            <a:spAutoFit/>
          </a:bodyPr>
          <a:lstStyle/>
          <a:p>
            <a:r>
              <a:rPr lang="en-US" b="1" i="0" cap="all" dirty="0">
                <a:solidFill>
                  <a:srgbClr val="2B2F3C"/>
                </a:solidFill>
                <a:effectLst/>
                <a:latin typeface="Times New Roman" panose="02020603050405020304" pitchFamily="18" charset="0"/>
                <a:cs typeface="Times New Roman" panose="02020603050405020304" pitchFamily="18" charset="0"/>
              </a:rPr>
              <a:t>SECURITY MEASURES : </a:t>
            </a:r>
            <a:r>
              <a:rPr lang="en-US" b="0" i="0" dirty="0">
                <a:solidFill>
                  <a:srgbClr val="2B2F3C"/>
                </a:solidFill>
                <a:effectLst/>
                <a:latin typeface="Times New Roman" panose="02020603050405020304" pitchFamily="18" charset="0"/>
                <a:cs typeface="Times New Roman" panose="02020603050405020304" pitchFamily="18" charset="0"/>
              </a:rPr>
              <a:t>Emotion recognition is already used by schools and other institutions since it can help prevent violence and improves the overall security of a place.</a:t>
            </a:r>
          </a:p>
          <a:p>
            <a:endParaRPr lang="en-US" b="1" i="0" cap="all" dirty="0">
              <a:solidFill>
                <a:srgbClr val="2B2F3C"/>
              </a:solidFill>
              <a:effectLst/>
              <a:latin typeface="Times New Roman" panose="02020603050405020304" pitchFamily="18" charset="0"/>
              <a:cs typeface="Times New Roman" panose="02020603050405020304" pitchFamily="18" charset="0"/>
            </a:endParaRPr>
          </a:p>
          <a:p>
            <a:r>
              <a:rPr lang="en-US" b="1" i="0" cap="all" dirty="0">
                <a:solidFill>
                  <a:srgbClr val="2B2F3C"/>
                </a:solidFill>
                <a:effectLst/>
                <a:latin typeface="Times New Roman" panose="02020603050405020304" pitchFamily="18" charset="0"/>
                <a:cs typeface="Times New Roman" panose="02020603050405020304" pitchFamily="18" charset="0"/>
              </a:rPr>
              <a:t>HR ASSISTANCE : </a:t>
            </a:r>
            <a:r>
              <a:rPr lang="en-US" b="0" i="0" dirty="0">
                <a:solidFill>
                  <a:srgbClr val="2B2F3C"/>
                </a:solidFill>
                <a:effectLst/>
                <a:latin typeface="Times New Roman" panose="02020603050405020304" pitchFamily="18" charset="0"/>
                <a:cs typeface="Times New Roman" panose="02020603050405020304" pitchFamily="18" charset="0"/>
              </a:rPr>
              <a:t>There are companies that use AI with </a:t>
            </a:r>
            <a:r>
              <a:rPr lang="en-US" b="0" i="0" dirty="0">
                <a:solidFill>
                  <a:srgbClr val="1C3E81"/>
                </a:solidFill>
                <a:effectLst/>
                <a:latin typeface="Times New Roman" panose="02020603050405020304" pitchFamily="18" charset="0"/>
                <a:cs typeface="Times New Roman" panose="02020603050405020304" pitchFamily="18" charset="0"/>
                <a:hlinkClick r:id="rId3"/>
              </a:rPr>
              <a:t>emotion recognition</a:t>
            </a:r>
            <a:r>
              <a:rPr lang="en-US" b="0" i="0" dirty="0">
                <a:solidFill>
                  <a:srgbClr val="2B2F3C"/>
                </a:solidFill>
                <a:effectLst/>
                <a:latin typeface="Times New Roman" panose="02020603050405020304" pitchFamily="18" charset="0"/>
                <a:cs typeface="Times New Roman" panose="02020603050405020304" pitchFamily="18" charset="0"/>
              </a:rPr>
              <a:t> API capabilities as HR assistants. The system is helpful in determining whether the candidate is honest and truly interested in the position by evaluating intonations, facial expressions, keywords, and creating a report for the human recruiters for final assessment.</a:t>
            </a:r>
          </a:p>
          <a:p>
            <a:endParaRPr lang="en-US" b="1" i="0" cap="all" dirty="0">
              <a:solidFill>
                <a:srgbClr val="2B2F3C"/>
              </a:solidFill>
              <a:effectLst/>
              <a:latin typeface="Times New Roman" panose="02020603050405020304" pitchFamily="18" charset="0"/>
              <a:cs typeface="Times New Roman" panose="02020603050405020304" pitchFamily="18" charset="0"/>
            </a:endParaRPr>
          </a:p>
          <a:p>
            <a:r>
              <a:rPr lang="en-US" b="1" i="0" cap="all" dirty="0">
                <a:solidFill>
                  <a:srgbClr val="2B2F3C"/>
                </a:solidFill>
                <a:effectLst/>
                <a:latin typeface="Times New Roman" panose="02020603050405020304" pitchFamily="18" charset="0"/>
                <a:cs typeface="Times New Roman" panose="02020603050405020304" pitchFamily="18" charset="0"/>
              </a:rPr>
              <a:t>CUSTOMER SERVICE : </a:t>
            </a:r>
            <a:r>
              <a:rPr lang="en-US" b="0" i="0" dirty="0">
                <a:solidFill>
                  <a:srgbClr val="2B2F3C"/>
                </a:solidFill>
                <a:effectLst/>
                <a:latin typeface="Times New Roman" panose="02020603050405020304" pitchFamily="18" charset="0"/>
                <a:cs typeface="Times New Roman" panose="02020603050405020304" pitchFamily="18" charset="0"/>
              </a:rPr>
              <a:t>There are systems launched nowadays that are installed in customer service centers. Using cameras equipped with artificial intelligence, the customer’s emotions can be compared before and after going inside the center to determine how satisfied they are with the service they’ve received. And if there is a low score, the system can advise the employees to improve the service quality.</a:t>
            </a:r>
            <a:endParaRPr lang="en-US" b="1" i="0" cap="all" dirty="0">
              <a:solidFill>
                <a:srgbClr val="2B2F3C"/>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5FB413-7C63-4C02-8EC4-DACD45611070}"/>
              </a:ext>
            </a:extLst>
          </p:cNvPr>
          <p:cNvSpPr txBox="1"/>
          <p:nvPr/>
        </p:nvSpPr>
        <p:spPr>
          <a:xfrm>
            <a:off x="248477" y="765313"/>
            <a:ext cx="8796131" cy="523220"/>
          </a:xfrm>
          <a:prstGeom prst="rect">
            <a:avLst/>
          </a:prstGeom>
          <a:noFill/>
        </p:spPr>
        <p:txBody>
          <a:bodyPr wrap="square" rtlCol="0">
            <a:spAutoFit/>
          </a:bodyPr>
          <a:lstStyle/>
          <a:p>
            <a:r>
              <a:rPr lang="en-US" b="0" i="0" dirty="0">
                <a:solidFill>
                  <a:srgbClr val="2B2F3C"/>
                </a:solidFill>
                <a:effectLst/>
                <a:latin typeface="Times New Roman" panose="02020603050405020304" pitchFamily="18" charset="0"/>
                <a:cs typeface="Times New Roman" panose="02020603050405020304" pitchFamily="18" charset="0"/>
              </a:rPr>
              <a:t>Nowadays, emotion recognition is used for various purposes that some people do not even notice on a daily basis. Here are some of the areas that would show that emotion recognition is beneficial:</a:t>
            </a:r>
            <a:endParaRPr lang="en-US"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D1EF6F6-BDC4-45B4-9A2E-B1D279701C13}"/>
              </a:ext>
            </a:extLst>
          </p:cNvPr>
          <p:cNvCxnSpPr>
            <a:cxnSpLocks/>
          </p:cNvCxnSpPr>
          <p:nvPr/>
        </p:nvCxnSpPr>
        <p:spPr>
          <a:xfrm>
            <a:off x="-11680" y="449203"/>
            <a:ext cx="8292555" cy="0"/>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116237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5B1F-FFC9-4224-8F06-A3DF0DA7CD8C}"/>
              </a:ext>
            </a:extLst>
          </p:cNvPr>
          <p:cNvSpPr>
            <a:spLocks noGrp="1"/>
          </p:cNvSpPr>
          <p:nvPr>
            <p:ph type="title"/>
          </p:nvPr>
        </p:nvSpPr>
        <p:spPr>
          <a:xfrm>
            <a:off x="0" y="4690"/>
            <a:ext cx="8520600" cy="572700"/>
          </a:xfrm>
        </p:spPr>
        <p:txBody>
          <a:bodyPr/>
          <a:lstStyle/>
          <a:p>
            <a:r>
              <a:rPr lang="en-US" b="1" dirty="0">
                <a:solidFill>
                  <a:schemeClr val="bg1">
                    <a:lumMod val="75000"/>
                  </a:schemeClr>
                </a:solidFill>
                <a:latin typeface="Times New Roman" panose="02020603050405020304" pitchFamily="18" charset="0"/>
                <a:cs typeface="Times New Roman" panose="02020603050405020304" pitchFamily="18" charset="0"/>
              </a:rPr>
              <a:t>Face emotion recognition </a:t>
            </a:r>
          </a:p>
        </p:txBody>
      </p:sp>
      <p:cxnSp>
        <p:nvCxnSpPr>
          <p:cNvPr id="10" name="Straight Connector 9">
            <a:extLst>
              <a:ext uri="{FF2B5EF4-FFF2-40B4-BE49-F238E27FC236}">
                <a16:creationId xmlns:a16="http://schemas.microsoft.com/office/drawing/2014/main" id="{F7A14767-0C72-4077-9F75-6B781F20D401}"/>
              </a:ext>
            </a:extLst>
          </p:cNvPr>
          <p:cNvCxnSpPr>
            <a:cxnSpLocks/>
          </p:cNvCxnSpPr>
          <p:nvPr/>
        </p:nvCxnSpPr>
        <p:spPr>
          <a:xfrm>
            <a:off x="82324" y="577390"/>
            <a:ext cx="3900016"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
        <p:nvSpPr>
          <p:cNvPr id="5" name="TextBox 4">
            <a:extLst>
              <a:ext uri="{FF2B5EF4-FFF2-40B4-BE49-F238E27FC236}">
                <a16:creationId xmlns:a16="http://schemas.microsoft.com/office/drawing/2014/main" id="{31794774-13D0-44DC-A3F9-2631655A5C81}"/>
              </a:ext>
            </a:extLst>
          </p:cNvPr>
          <p:cNvSpPr txBox="1"/>
          <p:nvPr/>
        </p:nvSpPr>
        <p:spPr>
          <a:xfrm>
            <a:off x="82324" y="954590"/>
            <a:ext cx="1664238" cy="615553"/>
          </a:xfrm>
          <a:prstGeom prst="rect">
            <a:avLst/>
          </a:prstGeom>
          <a:noFill/>
        </p:spPr>
        <p:txBody>
          <a:bodyPr wrap="none" rtlCol="0">
            <a:spAutoFit/>
          </a:bodyPr>
          <a:lstStyle/>
          <a:p>
            <a:r>
              <a:rPr lang="en-IN" sz="2000" b="1" i="0" dirty="0">
                <a:solidFill>
                  <a:schemeClr val="tx1">
                    <a:lumMod val="75000"/>
                  </a:schemeClr>
                </a:solidFill>
                <a:effectLst/>
                <a:latin typeface="Times New Roman" panose="02020603050405020304" pitchFamily="18" charset="0"/>
                <a:cs typeface="Times New Roman" panose="02020603050405020304" pitchFamily="18" charset="0"/>
              </a:rPr>
              <a:t>Introduction:</a:t>
            </a:r>
          </a:p>
          <a:p>
            <a:endParaRPr lang="en-IN" dirty="0">
              <a:solidFill>
                <a:schemeClr val="tx1">
                  <a:lumMod val="75000"/>
                </a:schemeClr>
              </a:solidFill>
            </a:endParaRPr>
          </a:p>
        </p:txBody>
      </p:sp>
      <p:cxnSp>
        <p:nvCxnSpPr>
          <p:cNvPr id="7" name="Straight Connector 6">
            <a:extLst>
              <a:ext uri="{FF2B5EF4-FFF2-40B4-BE49-F238E27FC236}">
                <a16:creationId xmlns:a16="http://schemas.microsoft.com/office/drawing/2014/main" id="{428ECF3C-541B-4978-ACBC-F5728806F96F}"/>
              </a:ext>
            </a:extLst>
          </p:cNvPr>
          <p:cNvCxnSpPr>
            <a:cxnSpLocks/>
          </p:cNvCxnSpPr>
          <p:nvPr/>
        </p:nvCxnSpPr>
        <p:spPr>
          <a:xfrm>
            <a:off x="82324" y="1266300"/>
            <a:ext cx="1568707" cy="4525"/>
          </a:xfrm>
          <a:prstGeom prst="line">
            <a:avLst/>
          </a:prstGeom>
          <a:ln>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6375774-474B-426D-AA8F-9A1D3C50167F}"/>
              </a:ext>
            </a:extLst>
          </p:cNvPr>
          <p:cNvSpPr txBox="1"/>
          <p:nvPr/>
        </p:nvSpPr>
        <p:spPr>
          <a:xfrm>
            <a:off x="0" y="1357848"/>
            <a:ext cx="6547076" cy="3785652"/>
          </a:xfrm>
          <a:prstGeom prst="rect">
            <a:avLst/>
          </a:prstGeom>
          <a:noFill/>
        </p:spPr>
        <p:txBody>
          <a:bodyPr wrap="square" rtlCol="0">
            <a:spAutoFit/>
          </a:bodyPr>
          <a:lstStyle/>
          <a:p>
            <a:pPr algn="l"/>
            <a:r>
              <a:rPr lang="en-US" sz="2000" b="0" i="0" dirty="0">
                <a:effectLst/>
                <a:latin typeface="Times New Roman" panose="02020603050405020304" pitchFamily="18" charset="0"/>
                <a:cs typeface="Times New Roman" panose="02020603050405020304" pitchFamily="18" charset="0"/>
              </a:rPr>
              <a:t>Facial emotion recognition is the process of detecting human emotions from facial expressions. The human brain recognizes emotions automatically, and software has now been developed that can recognize emotions as well. This technology is becoming more accurate all the time, and will eventually be able to read emotions as well as our brains do. </a:t>
            </a:r>
          </a:p>
          <a:p>
            <a:pPr algn="l"/>
            <a:r>
              <a:rPr lang="en-US" sz="2000" b="0" i="0" dirty="0">
                <a:effectLst/>
                <a:latin typeface="Times New Roman" panose="02020603050405020304" pitchFamily="18" charset="0"/>
                <a:cs typeface="Times New Roman" panose="02020603050405020304" pitchFamily="18" charset="0"/>
              </a:rPr>
              <a:t>AI can detect emotions by learning what each facial expression means and applying that knowledge to the new information presented to it. Emotional artificial intelligence, or emotion AI, is a technology that is capable of reading, imitating, interpreting, and responding to human facial expressions and emotions.</a:t>
            </a:r>
          </a:p>
        </p:txBody>
      </p:sp>
      <p:pic>
        <p:nvPicPr>
          <p:cNvPr id="4" name="Picture 3">
            <a:extLst>
              <a:ext uri="{FF2B5EF4-FFF2-40B4-BE49-F238E27FC236}">
                <a16:creationId xmlns:a16="http://schemas.microsoft.com/office/drawing/2014/main" id="{0AE1A97D-A81B-4C22-8889-D5DA2083A348}"/>
              </a:ext>
            </a:extLst>
          </p:cNvPr>
          <p:cNvPicPr>
            <a:picLocks noChangeAspect="1"/>
          </p:cNvPicPr>
          <p:nvPr/>
        </p:nvPicPr>
        <p:blipFill>
          <a:blip r:embed="rId2"/>
          <a:stretch>
            <a:fillRect/>
          </a:stretch>
        </p:blipFill>
        <p:spPr>
          <a:xfrm>
            <a:off x="6305988" y="1460812"/>
            <a:ext cx="2838012" cy="2688543"/>
          </a:xfrm>
          <a:prstGeom prst="rect">
            <a:avLst/>
          </a:prstGeom>
        </p:spPr>
      </p:pic>
    </p:spTree>
    <p:extLst>
      <p:ext uri="{BB962C8B-B14F-4D97-AF65-F5344CB8AC3E}">
        <p14:creationId xmlns:p14="http://schemas.microsoft.com/office/powerpoint/2010/main" val="197796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9C77DF-18E3-4561-B834-3B9F4C5A45BC}"/>
              </a:ext>
            </a:extLst>
          </p:cNvPr>
          <p:cNvSpPr>
            <a:spLocks noGrp="1"/>
          </p:cNvSpPr>
          <p:nvPr>
            <p:ph type="body" idx="1"/>
          </p:nvPr>
        </p:nvSpPr>
        <p:spPr>
          <a:xfrm>
            <a:off x="0" y="297710"/>
            <a:ext cx="8520600" cy="4845790"/>
          </a:xfrm>
        </p:spPr>
        <p:txBody>
          <a:bodyPr/>
          <a:lstStyle/>
          <a:p>
            <a:r>
              <a:rPr lang="en-US" sz="1600" b="1" i="0" cap="all" dirty="0">
                <a:solidFill>
                  <a:srgbClr val="2B2F3C"/>
                </a:solidFill>
                <a:effectLst/>
                <a:latin typeface="Times New Roman" panose="02020603050405020304" pitchFamily="18" charset="0"/>
                <a:cs typeface="Times New Roman" panose="02020603050405020304" pitchFamily="18" charset="0"/>
              </a:rPr>
              <a:t>DIFFERENTLY ABLED CHILDREN : </a:t>
            </a:r>
            <a:r>
              <a:rPr lang="en-US" sz="1600" b="0" i="0" dirty="0">
                <a:solidFill>
                  <a:srgbClr val="2B2F3C"/>
                </a:solidFill>
                <a:effectLst/>
                <a:latin typeface="Times New Roman" panose="02020603050405020304" pitchFamily="18" charset="0"/>
                <a:cs typeface="Times New Roman" panose="02020603050405020304" pitchFamily="18" charset="0"/>
              </a:rPr>
              <a:t>There is a project using a system in Google Glass smart glasses that aims to help autistic children interpret the feelings of people around them. When a child interacts with other people, clues about the other person’s emotions are provided using graphics and sound.</a:t>
            </a:r>
            <a:endParaRPr lang="en-US" sz="1600" b="1" i="0" cap="all" dirty="0">
              <a:solidFill>
                <a:srgbClr val="2B2F3C"/>
              </a:solidFill>
              <a:effectLst/>
              <a:latin typeface="Times New Roman" panose="02020603050405020304" pitchFamily="18" charset="0"/>
              <a:cs typeface="Times New Roman" panose="02020603050405020304" pitchFamily="18" charset="0"/>
            </a:endParaRPr>
          </a:p>
          <a:p>
            <a:r>
              <a:rPr lang="en-US" sz="1600" b="1" i="0" cap="all" dirty="0">
                <a:solidFill>
                  <a:srgbClr val="2B2F3C"/>
                </a:solidFill>
                <a:effectLst/>
                <a:latin typeface="Times New Roman" panose="02020603050405020304" pitchFamily="18" charset="0"/>
                <a:cs typeface="Times New Roman" panose="02020603050405020304" pitchFamily="18" charset="0"/>
              </a:rPr>
              <a:t>AUDIENCE ENGAGEMENT : </a:t>
            </a:r>
            <a:r>
              <a:rPr lang="en-US" sz="1600" b="0" i="0" dirty="0">
                <a:solidFill>
                  <a:srgbClr val="2B2F3C"/>
                </a:solidFill>
                <a:effectLst/>
                <a:latin typeface="Times New Roman" panose="02020603050405020304" pitchFamily="18" charset="0"/>
                <a:cs typeface="Times New Roman" panose="02020603050405020304" pitchFamily="18" charset="0"/>
              </a:rPr>
              <a:t>Companies are also using emotion recognition to determine their business outcomes in terms of the audience’s emotional responses. Apple also released a new feature in their iPhones where an emoji is designed to mimic a person’s facial expressions, called Animoji.</a:t>
            </a:r>
            <a:endParaRPr lang="en-US" sz="1600" b="1" i="0" cap="all" dirty="0">
              <a:solidFill>
                <a:srgbClr val="2B2F3C"/>
              </a:solidFill>
              <a:effectLst/>
              <a:latin typeface="Times New Roman" panose="02020603050405020304" pitchFamily="18" charset="0"/>
              <a:cs typeface="Times New Roman" panose="02020603050405020304" pitchFamily="18" charset="0"/>
            </a:endParaRPr>
          </a:p>
          <a:p>
            <a:r>
              <a:rPr lang="en-US" sz="1600" b="1" i="0" cap="all" dirty="0">
                <a:solidFill>
                  <a:srgbClr val="2B2F3C"/>
                </a:solidFill>
                <a:effectLst/>
                <a:latin typeface="Times New Roman" panose="02020603050405020304" pitchFamily="18" charset="0"/>
                <a:cs typeface="Times New Roman" panose="02020603050405020304" pitchFamily="18" charset="0"/>
              </a:rPr>
              <a:t>VIDEO GAME TESTING : </a:t>
            </a:r>
            <a:r>
              <a:rPr lang="en-US" sz="1600" b="0" i="0" dirty="0">
                <a:solidFill>
                  <a:srgbClr val="2B2F3C"/>
                </a:solidFill>
                <a:effectLst/>
                <a:latin typeface="Times New Roman" panose="02020603050405020304" pitchFamily="18" charset="0"/>
                <a:cs typeface="Times New Roman" panose="02020603050405020304" pitchFamily="18" charset="0"/>
              </a:rPr>
              <a:t>Video games are tested to gain feedback from the user to determine if the companies have succeeded in their goals. Using emotion recognition during these testing phases, the emotions a user is experiencing in real-time can be understood, and their feedback can be incorporated in making the final product.</a:t>
            </a:r>
          </a:p>
          <a:p>
            <a:endParaRPr lang="en-US" sz="1600" b="1" i="0" cap="all" dirty="0">
              <a:solidFill>
                <a:srgbClr val="2B2F3C"/>
              </a:solidFill>
              <a:effectLst/>
              <a:latin typeface="Times New Roman" panose="02020603050405020304" pitchFamily="18" charset="0"/>
              <a:cs typeface="Times New Roman" panose="02020603050405020304" pitchFamily="18" charset="0"/>
            </a:endParaRPr>
          </a:p>
          <a:p>
            <a:r>
              <a:rPr lang="en-US" sz="1600" b="1" i="0" cap="all" dirty="0">
                <a:solidFill>
                  <a:srgbClr val="2B2F3C"/>
                </a:solidFill>
                <a:effectLst/>
                <a:latin typeface="Times New Roman" panose="02020603050405020304" pitchFamily="18" charset="0"/>
                <a:cs typeface="Times New Roman" panose="02020603050405020304" pitchFamily="18" charset="0"/>
              </a:rPr>
              <a:t>HEALTHCARE : </a:t>
            </a:r>
            <a:r>
              <a:rPr lang="en-US" sz="1600" b="0" i="0" dirty="0">
                <a:solidFill>
                  <a:srgbClr val="2B2F3C"/>
                </a:solidFill>
                <a:effectLst/>
                <a:latin typeface="Times New Roman" panose="02020603050405020304" pitchFamily="18" charset="0"/>
                <a:cs typeface="Times New Roman" panose="02020603050405020304" pitchFamily="18" charset="0"/>
              </a:rPr>
              <a:t>The healthcare industry sure is taking advantage of facial emotion recognition nowadays. They use it to know if a patient needs medicine or for physicians to know whom to prioritize in seeing first.</a:t>
            </a:r>
            <a:endParaRPr lang="en-US" sz="1600" b="1" i="0" cap="all" dirty="0">
              <a:solidFill>
                <a:srgbClr val="2B2F3C"/>
              </a:solidFill>
              <a:effectLst/>
              <a:latin typeface="Times New Roman" panose="02020603050405020304" pitchFamily="18"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5920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85B4-F059-4EB2-841E-4E8944352D75}"/>
              </a:ext>
            </a:extLst>
          </p:cNvPr>
          <p:cNvSpPr>
            <a:spLocks noGrp="1"/>
          </p:cNvSpPr>
          <p:nvPr>
            <p:ph type="title"/>
          </p:nvPr>
        </p:nvSpPr>
        <p:spPr>
          <a:xfrm>
            <a:off x="0" y="128857"/>
            <a:ext cx="8520600" cy="616578"/>
          </a:xfrm>
        </p:spPr>
        <p:txBody>
          <a:bodyPr/>
          <a:lstStyle/>
          <a:p>
            <a:pPr algn="l"/>
            <a:r>
              <a:rPr lang="en-US" sz="1800" b="1" i="0" cap="all" dirty="0">
                <a:solidFill>
                  <a:srgbClr val="2B2F3C"/>
                </a:solidFill>
                <a:effectLst/>
                <a:latin typeface="Times New Roman" panose="02020603050405020304" pitchFamily="18" charset="0"/>
                <a:cs typeface="Times New Roman" panose="02020603050405020304" pitchFamily="18" charset="0"/>
              </a:rPr>
              <a:t>WHAT ARE THE CHALLENGES OF EMOTION DETECTION &amp; RECOGNITION?</a:t>
            </a:r>
          </a:p>
        </p:txBody>
      </p:sp>
      <p:sp>
        <p:nvSpPr>
          <p:cNvPr id="3" name="TextBox 2">
            <a:extLst>
              <a:ext uri="{FF2B5EF4-FFF2-40B4-BE49-F238E27FC236}">
                <a16:creationId xmlns:a16="http://schemas.microsoft.com/office/drawing/2014/main" id="{CD6761B2-C22A-4D15-A013-8978203C811D}"/>
              </a:ext>
            </a:extLst>
          </p:cNvPr>
          <p:cNvSpPr txBox="1"/>
          <p:nvPr/>
        </p:nvSpPr>
        <p:spPr>
          <a:xfrm>
            <a:off x="99391" y="1152939"/>
            <a:ext cx="8249479" cy="2308324"/>
          </a:xfrm>
          <a:prstGeom prst="rect">
            <a:avLst/>
          </a:prstGeom>
          <a:noFill/>
        </p:spPr>
        <p:txBody>
          <a:bodyPr wrap="square" rtlCol="0">
            <a:spAutoFit/>
          </a:bodyPr>
          <a:lstStyle/>
          <a:p>
            <a:pPr algn="l"/>
            <a:r>
              <a:rPr lang="en-US" sz="1600" b="0" i="0" dirty="0">
                <a:solidFill>
                  <a:srgbClr val="2B2F3C"/>
                </a:solidFill>
                <a:effectLst/>
                <a:latin typeface="Times New Roman" panose="02020603050405020304" pitchFamily="18" charset="0"/>
                <a:cs typeface="Times New Roman" panose="02020603050405020304" pitchFamily="18" charset="0"/>
              </a:rPr>
              <a:t>Just like any developing technology, emotion recognition is not perfect and has its imperfections and challenges. One of the challenges is that datasets are labeled by the people, and different persons can read and interpret emotions in different ways. Also, some visible visual cues like furrowed eyebrows can mean other emotions aside from anger, and other cues may be subtle hints of anger, although they are not obvious.</a:t>
            </a:r>
          </a:p>
          <a:p>
            <a:pPr algn="l"/>
            <a:r>
              <a:rPr lang="en-US" sz="1600" b="0" i="0" dirty="0">
                <a:solidFill>
                  <a:srgbClr val="2B2F3C"/>
                </a:solidFill>
                <a:effectLst/>
                <a:latin typeface="Times New Roman" panose="02020603050405020304" pitchFamily="18" charset="0"/>
                <a:cs typeface="Times New Roman" panose="02020603050405020304" pitchFamily="18" charset="0"/>
              </a:rPr>
              <a:t>Another issue faced by this technology is when detecting emotions from people of different colors. There are models that detect more anger in black people. This means that training sets need to be more diverse, and experts are already doing what they can to fix this.</a:t>
            </a:r>
          </a:p>
          <a:p>
            <a:endParaRPr lang="en-US" sz="16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7E306CFB-701E-48A8-B078-986A9A7CF1B6}"/>
              </a:ext>
            </a:extLst>
          </p:cNvPr>
          <p:cNvCxnSpPr>
            <a:cxnSpLocks/>
          </p:cNvCxnSpPr>
          <p:nvPr/>
        </p:nvCxnSpPr>
        <p:spPr>
          <a:xfrm>
            <a:off x="99391" y="827169"/>
            <a:ext cx="7617461"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0607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8E5F-B289-41BC-9333-039F81557298}"/>
              </a:ext>
            </a:extLst>
          </p:cNvPr>
          <p:cNvSpPr>
            <a:spLocks noGrp="1"/>
          </p:cNvSpPr>
          <p:nvPr>
            <p:ph type="title"/>
          </p:nvPr>
        </p:nvSpPr>
        <p:spPr>
          <a:xfrm>
            <a:off x="202369" y="107095"/>
            <a:ext cx="8520600" cy="572700"/>
          </a:xfrm>
        </p:spPr>
        <p:txBody>
          <a:bodyPr/>
          <a:lstStyle/>
          <a:p>
            <a:r>
              <a:rPr lang="en-US" b="1" i="0" cap="all" dirty="0">
                <a:solidFill>
                  <a:srgbClr val="2B2F3C"/>
                </a:solidFill>
                <a:effectLst/>
                <a:latin typeface="Times New Roman" panose="02020603050405020304" pitchFamily="18" charset="0"/>
                <a:cs typeface="Times New Roman" panose="02020603050405020304" pitchFamily="18" charset="0"/>
              </a:rPr>
              <a:t>ARE EMOTION DETECTORS EFFECTIVE?</a:t>
            </a:r>
            <a:br>
              <a:rPr lang="en-US" b="1" i="0" cap="all" dirty="0">
                <a:solidFill>
                  <a:srgbClr val="2B2F3C"/>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5E51F10-DBD7-411D-BC46-795D8CEA2741}"/>
              </a:ext>
            </a:extLst>
          </p:cNvPr>
          <p:cNvSpPr>
            <a:spLocks noGrp="1"/>
          </p:cNvSpPr>
          <p:nvPr>
            <p:ph type="body" idx="1"/>
          </p:nvPr>
        </p:nvSpPr>
        <p:spPr>
          <a:xfrm>
            <a:off x="0" y="1082902"/>
            <a:ext cx="8520600" cy="3687882"/>
          </a:xfrm>
        </p:spPr>
        <p:txBody>
          <a:bodyPr/>
          <a:lstStyle/>
          <a:p>
            <a:pPr algn="l"/>
            <a:r>
              <a:rPr lang="en-US" sz="1600" b="0" i="0" dirty="0">
                <a:solidFill>
                  <a:srgbClr val="2B2F3C"/>
                </a:solidFill>
                <a:effectLst/>
                <a:latin typeface="Times New Roman" panose="02020603050405020304" pitchFamily="18" charset="0"/>
                <a:cs typeface="Times New Roman" panose="02020603050405020304" pitchFamily="18" charset="0"/>
              </a:rPr>
              <a:t>The emotion recognition technologies are not near to perfect. Although they can truly detect emotions, there are still issues and challenges they face and produce. For example, a system can consider subtle emotions and expressions more alarming than those which actually are. Also, since it automatically links facial expressions to certain emotions, it cannot distinguish which ones are genuine and which are not and could be deceived easily.</a:t>
            </a:r>
          </a:p>
          <a:p>
            <a:pPr algn="l"/>
            <a:endParaRPr lang="en-US" sz="1600" b="0" i="0" dirty="0">
              <a:solidFill>
                <a:srgbClr val="2B2F3C"/>
              </a:solidFill>
              <a:effectLst/>
              <a:latin typeface="Times New Roman" panose="02020603050405020304" pitchFamily="18" charset="0"/>
              <a:cs typeface="Times New Roman" panose="02020603050405020304" pitchFamily="18" charset="0"/>
            </a:endParaRPr>
          </a:p>
          <a:p>
            <a:pPr algn="l"/>
            <a:r>
              <a:rPr lang="en-US" sz="1600" b="0" i="0" dirty="0">
                <a:solidFill>
                  <a:srgbClr val="2B2F3C"/>
                </a:solidFill>
                <a:effectLst/>
                <a:latin typeface="Times New Roman" panose="02020603050405020304" pitchFamily="18" charset="0"/>
                <a:cs typeface="Times New Roman" panose="02020603050405020304" pitchFamily="18" charset="0"/>
              </a:rPr>
              <a:t>AI also cannot easily understand the differences in cultures when expressing emotions and therefore making it hard to produce correct conclusions.</a:t>
            </a:r>
          </a:p>
          <a:p>
            <a:pPr algn="l"/>
            <a:endParaRPr lang="en-US" sz="1600" b="0" i="0" dirty="0">
              <a:solidFill>
                <a:srgbClr val="2B2F3C"/>
              </a:solidFill>
              <a:effectLst/>
              <a:latin typeface="Times New Roman" panose="02020603050405020304" pitchFamily="18" charset="0"/>
              <a:cs typeface="Times New Roman" panose="02020603050405020304" pitchFamily="18" charset="0"/>
            </a:endParaRPr>
          </a:p>
          <a:p>
            <a:pPr algn="l"/>
            <a:r>
              <a:rPr lang="en-US" sz="1600" b="0" i="0" dirty="0">
                <a:solidFill>
                  <a:srgbClr val="2B2F3C"/>
                </a:solidFill>
                <a:effectLst/>
                <a:latin typeface="Times New Roman" panose="02020603050405020304" pitchFamily="18" charset="0"/>
                <a:cs typeface="Times New Roman" panose="02020603050405020304" pitchFamily="18" charset="0"/>
              </a:rPr>
              <a:t>Overall, biases in emotion detection like these, if not addressed, can lead to severely wrong assumptions and cause major misunderstandings. Risks of misinterpretation like these should be considered, and further improvements shall be made.</a:t>
            </a:r>
          </a:p>
          <a:p>
            <a:endParaRPr lang="en-US" sz="16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8C49B877-6685-4A1B-9664-E74A9860B1E6}"/>
              </a:ext>
            </a:extLst>
          </p:cNvPr>
          <p:cNvCxnSpPr>
            <a:cxnSpLocks/>
          </p:cNvCxnSpPr>
          <p:nvPr/>
        </p:nvCxnSpPr>
        <p:spPr>
          <a:xfrm>
            <a:off x="202369" y="650434"/>
            <a:ext cx="7300838"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077393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AFD4-0F7C-4DBC-B514-4B137853B946}"/>
              </a:ext>
            </a:extLst>
          </p:cNvPr>
          <p:cNvSpPr>
            <a:spLocks noGrp="1"/>
          </p:cNvSpPr>
          <p:nvPr>
            <p:ph type="title"/>
          </p:nvPr>
        </p:nvSpPr>
        <p:spPr>
          <a:xfrm>
            <a:off x="193419" y="188651"/>
            <a:ext cx="8520600" cy="572700"/>
          </a:xfrm>
        </p:spPr>
        <p:txBody>
          <a:bodyPr/>
          <a:lstStyle/>
          <a:p>
            <a:r>
              <a:rPr lang="en-US" sz="2000" b="1" i="0" cap="all" dirty="0">
                <a:solidFill>
                  <a:srgbClr val="2B2F3C"/>
                </a:solidFill>
                <a:effectLst/>
                <a:latin typeface="Times New Roman" panose="02020603050405020304" pitchFamily="18" charset="0"/>
                <a:cs typeface="Times New Roman" panose="02020603050405020304" pitchFamily="18" charset="0"/>
              </a:rPr>
              <a:t>SUMMARY: IS THERE A FUTURE OF ARTIFICIAL INTELLIGENCE (AI) EMOTION RECOGNITION</a:t>
            </a:r>
            <a:br>
              <a:rPr lang="en-US" sz="2000" b="1" i="0" cap="all" dirty="0">
                <a:solidFill>
                  <a:srgbClr val="2B2F3C"/>
                </a:solidFill>
                <a:effectLst/>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4F04F4B-85F0-472B-AE67-2EB96BA0A3AA}"/>
              </a:ext>
            </a:extLst>
          </p:cNvPr>
          <p:cNvSpPr>
            <a:spLocks noGrp="1"/>
          </p:cNvSpPr>
          <p:nvPr>
            <p:ph type="body" idx="1"/>
          </p:nvPr>
        </p:nvSpPr>
        <p:spPr>
          <a:xfrm>
            <a:off x="311700" y="1371135"/>
            <a:ext cx="8520600" cy="3416400"/>
          </a:xfrm>
        </p:spPr>
        <p:txBody>
          <a:bodyPr/>
          <a:lstStyle/>
          <a:p>
            <a:pPr algn="l"/>
            <a:r>
              <a:rPr lang="en-US" b="1" i="0" dirty="0">
                <a:solidFill>
                  <a:srgbClr val="2B2F3C"/>
                </a:solidFill>
                <a:effectLst/>
                <a:latin typeface="Times New Roman" panose="02020603050405020304" pitchFamily="18" charset="0"/>
                <a:cs typeface="Times New Roman" panose="02020603050405020304" pitchFamily="18" charset="0"/>
              </a:rPr>
              <a:t>A study published in 2015 showed that recognition results improve when confounding factors are removed from the input images and the lighting is adequate.</a:t>
            </a:r>
          </a:p>
          <a:p>
            <a:pPr algn="l"/>
            <a:endParaRPr lang="en-US" b="1" dirty="0">
              <a:solidFill>
                <a:srgbClr val="2B2F3C"/>
              </a:solidFill>
              <a:latin typeface="Times New Roman" panose="02020603050405020304" pitchFamily="18" charset="0"/>
              <a:cs typeface="Times New Roman" panose="02020603050405020304" pitchFamily="18" charset="0"/>
            </a:endParaRPr>
          </a:p>
          <a:p>
            <a:pPr algn="l"/>
            <a:endParaRPr lang="en-US" b="0" i="0" dirty="0">
              <a:solidFill>
                <a:srgbClr val="2B2F3C"/>
              </a:solidFill>
              <a:effectLst/>
              <a:latin typeface="Times New Roman" panose="02020603050405020304" pitchFamily="18" charset="0"/>
              <a:cs typeface="Times New Roman" panose="02020603050405020304" pitchFamily="18" charset="0"/>
            </a:endParaRPr>
          </a:p>
          <a:p>
            <a:pPr algn="l"/>
            <a:r>
              <a:rPr lang="en-US" b="0" i="0" dirty="0">
                <a:solidFill>
                  <a:srgbClr val="2B2F3C"/>
                </a:solidFill>
                <a:effectLst/>
                <a:latin typeface="Times New Roman" panose="02020603050405020304" pitchFamily="18" charset="0"/>
                <a:cs typeface="Times New Roman" panose="02020603050405020304" pitchFamily="18" charset="0"/>
              </a:rPr>
              <a:t>AI Emotion Recognition technology is continuously being studied and improved to solve and provide solutions to arising risks and issues and to avoid any cultural and ethical problems in the society.</a:t>
            </a:r>
          </a:p>
          <a:p>
            <a:endParaRPr 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278B04A4-BB9E-42D3-BF18-3055BFC7A7ED}"/>
              </a:ext>
            </a:extLst>
          </p:cNvPr>
          <p:cNvCxnSpPr>
            <a:cxnSpLocks/>
          </p:cNvCxnSpPr>
          <p:nvPr/>
        </p:nvCxnSpPr>
        <p:spPr>
          <a:xfrm>
            <a:off x="256167" y="996134"/>
            <a:ext cx="8395104"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3217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BFF5-118D-4DA6-B65C-27A3EA93E6A5}"/>
              </a:ext>
            </a:extLst>
          </p:cNvPr>
          <p:cNvSpPr>
            <a:spLocks noGrp="1"/>
          </p:cNvSpPr>
          <p:nvPr>
            <p:ph type="title"/>
          </p:nvPr>
        </p:nvSpPr>
        <p:spPr>
          <a:xfrm>
            <a:off x="0" y="1926"/>
            <a:ext cx="8520600" cy="73286"/>
          </a:xfrm>
        </p:spPr>
        <p:txBody>
          <a:bodyPr/>
          <a:lstStyle/>
          <a:p>
            <a:r>
              <a:rPr lang="en-US" b="1" dirty="0">
                <a:latin typeface="Times New Roman" panose="02020603050405020304" pitchFamily="18" charset="0"/>
                <a:cs typeface="Times New Roman" panose="02020603050405020304" pitchFamily="18" charset="0"/>
              </a:rPr>
              <a:t>Result :</a:t>
            </a:r>
          </a:p>
        </p:txBody>
      </p:sp>
      <p:cxnSp>
        <p:nvCxnSpPr>
          <p:cNvPr id="3" name="Straight Connector 2">
            <a:extLst>
              <a:ext uri="{FF2B5EF4-FFF2-40B4-BE49-F238E27FC236}">
                <a16:creationId xmlns:a16="http://schemas.microsoft.com/office/drawing/2014/main" id="{5E9DDEEB-4E4B-4F60-9BD4-715D2E1D650B}"/>
              </a:ext>
            </a:extLst>
          </p:cNvPr>
          <p:cNvCxnSpPr>
            <a:cxnSpLocks/>
          </p:cNvCxnSpPr>
          <p:nvPr/>
        </p:nvCxnSpPr>
        <p:spPr>
          <a:xfrm flipV="1">
            <a:off x="0" y="420978"/>
            <a:ext cx="1170774" cy="1"/>
          </a:xfrm>
          <a:prstGeom prst="line">
            <a:avLst/>
          </a:prstGeom>
        </p:spPr>
        <p:style>
          <a:lnRef idx="2">
            <a:schemeClr val="accent2"/>
          </a:lnRef>
          <a:fillRef idx="0">
            <a:schemeClr val="accent2"/>
          </a:fillRef>
          <a:effectRef idx="1">
            <a:schemeClr val="accent2"/>
          </a:effectRef>
          <a:fontRef idx="minor">
            <a:schemeClr val="tx1"/>
          </a:fontRef>
        </p:style>
      </p:cxnSp>
      <p:pic>
        <p:nvPicPr>
          <p:cNvPr id="12" name="Picture 11">
            <a:extLst>
              <a:ext uri="{FF2B5EF4-FFF2-40B4-BE49-F238E27FC236}">
                <a16:creationId xmlns:a16="http://schemas.microsoft.com/office/drawing/2014/main" id="{A2BACD33-3E03-4520-9BAE-77CF97D8E776}"/>
              </a:ext>
            </a:extLst>
          </p:cNvPr>
          <p:cNvPicPr>
            <a:picLocks noChangeAspect="1"/>
          </p:cNvPicPr>
          <p:nvPr/>
        </p:nvPicPr>
        <p:blipFill>
          <a:blip r:embed="rId2"/>
          <a:stretch>
            <a:fillRect/>
          </a:stretch>
        </p:blipFill>
        <p:spPr>
          <a:xfrm>
            <a:off x="5571858" y="2779547"/>
            <a:ext cx="1811708" cy="2363953"/>
          </a:xfrm>
          <a:prstGeom prst="rect">
            <a:avLst/>
          </a:prstGeom>
        </p:spPr>
      </p:pic>
      <p:pic>
        <p:nvPicPr>
          <p:cNvPr id="14" name="Picture 13">
            <a:extLst>
              <a:ext uri="{FF2B5EF4-FFF2-40B4-BE49-F238E27FC236}">
                <a16:creationId xmlns:a16="http://schemas.microsoft.com/office/drawing/2014/main" id="{02DAF202-6719-4AD2-835E-432DEA2E9EB0}"/>
              </a:ext>
            </a:extLst>
          </p:cNvPr>
          <p:cNvPicPr>
            <a:picLocks noChangeAspect="1"/>
          </p:cNvPicPr>
          <p:nvPr/>
        </p:nvPicPr>
        <p:blipFill>
          <a:blip r:embed="rId3"/>
          <a:stretch>
            <a:fillRect/>
          </a:stretch>
        </p:blipFill>
        <p:spPr>
          <a:xfrm>
            <a:off x="-18029" y="2779547"/>
            <a:ext cx="5589887" cy="2305140"/>
          </a:xfrm>
          <a:prstGeom prst="rect">
            <a:avLst/>
          </a:prstGeom>
        </p:spPr>
      </p:pic>
      <p:pic>
        <p:nvPicPr>
          <p:cNvPr id="16" name="Picture 15">
            <a:extLst>
              <a:ext uri="{FF2B5EF4-FFF2-40B4-BE49-F238E27FC236}">
                <a16:creationId xmlns:a16="http://schemas.microsoft.com/office/drawing/2014/main" id="{B9E96942-C995-4B3A-B837-F4C6B763EDF0}"/>
              </a:ext>
            </a:extLst>
          </p:cNvPr>
          <p:cNvPicPr>
            <a:picLocks noChangeAspect="1"/>
          </p:cNvPicPr>
          <p:nvPr/>
        </p:nvPicPr>
        <p:blipFill>
          <a:blip r:embed="rId4"/>
          <a:stretch>
            <a:fillRect/>
          </a:stretch>
        </p:blipFill>
        <p:spPr>
          <a:xfrm>
            <a:off x="7383566" y="2777619"/>
            <a:ext cx="1760434" cy="2363956"/>
          </a:xfrm>
          <a:prstGeom prst="rect">
            <a:avLst/>
          </a:prstGeom>
        </p:spPr>
      </p:pic>
      <p:pic>
        <p:nvPicPr>
          <p:cNvPr id="5" name="Picture 4">
            <a:extLst>
              <a:ext uri="{FF2B5EF4-FFF2-40B4-BE49-F238E27FC236}">
                <a16:creationId xmlns:a16="http://schemas.microsoft.com/office/drawing/2014/main" id="{F9894080-8BE5-4ABC-B378-62A35298FEA5}"/>
              </a:ext>
            </a:extLst>
          </p:cNvPr>
          <p:cNvPicPr>
            <a:picLocks noChangeAspect="1"/>
          </p:cNvPicPr>
          <p:nvPr/>
        </p:nvPicPr>
        <p:blipFill>
          <a:blip r:embed="rId5"/>
          <a:stretch>
            <a:fillRect/>
          </a:stretch>
        </p:blipFill>
        <p:spPr>
          <a:xfrm>
            <a:off x="5445150" y="610534"/>
            <a:ext cx="1746298" cy="1957357"/>
          </a:xfrm>
          <a:prstGeom prst="rect">
            <a:avLst/>
          </a:prstGeom>
        </p:spPr>
      </p:pic>
      <p:pic>
        <p:nvPicPr>
          <p:cNvPr id="7" name="Picture 6">
            <a:extLst>
              <a:ext uri="{FF2B5EF4-FFF2-40B4-BE49-F238E27FC236}">
                <a16:creationId xmlns:a16="http://schemas.microsoft.com/office/drawing/2014/main" id="{34968C7C-D415-4147-B158-62FBD4EC5E5A}"/>
              </a:ext>
            </a:extLst>
          </p:cNvPr>
          <p:cNvPicPr>
            <a:picLocks noChangeAspect="1"/>
          </p:cNvPicPr>
          <p:nvPr/>
        </p:nvPicPr>
        <p:blipFill>
          <a:blip r:embed="rId6"/>
          <a:stretch>
            <a:fillRect/>
          </a:stretch>
        </p:blipFill>
        <p:spPr>
          <a:xfrm>
            <a:off x="3492596" y="612461"/>
            <a:ext cx="1952554" cy="1957357"/>
          </a:xfrm>
          <a:prstGeom prst="rect">
            <a:avLst/>
          </a:prstGeom>
        </p:spPr>
      </p:pic>
      <p:pic>
        <p:nvPicPr>
          <p:cNvPr id="9" name="Picture 8">
            <a:extLst>
              <a:ext uri="{FF2B5EF4-FFF2-40B4-BE49-F238E27FC236}">
                <a16:creationId xmlns:a16="http://schemas.microsoft.com/office/drawing/2014/main" id="{7F1F1C8C-1403-4F6E-8E10-4E330C9C725E}"/>
              </a:ext>
            </a:extLst>
          </p:cNvPr>
          <p:cNvPicPr>
            <a:picLocks noChangeAspect="1"/>
          </p:cNvPicPr>
          <p:nvPr/>
        </p:nvPicPr>
        <p:blipFill>
          <a:blip r:embed="rId7"/>
          <a:stretch>
            <a:fillRect/>
          </a:stretch>
        </p:blipFill>
        <p:spPr>
          <a:xfrm>
            <a:off x="7191448" y="608606"/>
            <a:ext cx="1952552" cy="1957357"/>
          </a:xfrm>
          <a:prstGeom prst="rect">
            <a:avLst/>
          </a:prstGeom>
        </p:spPr>
      </p:pic>
      <p:pic>
        <p:nvPicPr>
          <p:cNvPr id="11" name="Picture 10">
            <a:extLst>
              <a:ext uri="{FF2B5EF4-FFF2-40B4-BE49-F238E27FC236}">
                <a16:creationId xmlns:a16="http://schemas.microsoft.com/office/drawing/2014/main" id="{20256E68-1EEE-4C41-81A3-0F67D686C836}"/>
              </a:ext>
            </a:extLst>
          </p:cNvPr>
          <p:cNvPicPr>
            <a:picLocks noChangeAspect="1"/>
          </p:cNvPicPr>
          <p:nvPr/>
        </p:nvPicPr>
        <p:blipFill>
          <a:blip r:embed="rId8"/>
          <a:stretch>
            <a:fillRect/>
          </a:stretch>
        </p:blipFill>
        <p:spPr>
          <a:xfrm>
            <a:off x="0" y="614387"/>
            <a:ext cx="1746298" cy="1957357"/>
          </a:xfrm>
          <a:prstGeom prst="rect">
            <a:avLst/>
          </a:prstGeom>
        </p:spPr>
      </p:pic>
      <p:pic>
        <p:nvPicPr>
          <p:cNvPr id="15" name="Picture 14">
            <a:extLst>
              <a:ext uri="{FF2B5EF4-FFF2-40B4-BE49-F238E27FC236}">
                <a16:creationId xmlns:a16="http://schemas.microsoft.com/office/drawing/2014/main" id="{00FFDDCE-AA75-4F91-A78A-4F4F87984BCD}"/>
              </a:ext>
            </a:extLst>
          </p:cNvPr>
          <p:cNvPicPr>
            <a:picLocks noChangeAspect="1"/>
          </p:cNvPicPr>
          <p:nvPr/>
        </p:nvPicPr>
        <p:blipFill>
          <a:blip r:embed="rId9"/>
          <a:stretch>
            <a:fillRect/>
          </a:stretch>
        </p:blipFill>
        <p:spPr>
          <a:xfrm>
            <a:off x="1746298" y="612461"/>
            <a:ext cx="1746298" cy="1957357"/>
          </a:xfrm>
          <a:prstGeom prst="rect">
            <a:avLst/>
          </a:prstGeom>
        </p:spPr>
      </p:pic>
    </p:spTree>
    <p:extLst>
      <p:ext uri="{BB962C8B-B14F-4D97-AF65-F5344CB8AC3E}">
        <p14:creationId xmlns:p14="http://schemas.microsoft.com/office/powerpoint/2010/main" val="19606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11479A-E145-419C-8F0C-900ECF81FFC0}"/>
              </a:ext>
            </a:extLst>
          </p:cNvPr>
          <p:cNvPicPr>
            <a:picLocks noChangeAspect="1"/>
          </p:cNvPicPr>
          <p:nvPr/>
        </p:nvPicPr>
        <p:blipFill>
          <a:blip r:embed="rId2"/>
          <a:stretch>
            <a:fillRect/>
          </a:stretch>
        </p:blipFill>
        <p:spPr>
          <a:xfrm>
            <a:off x="17587" y="2523759"/>
            <a:ext cx="3839111" cy="2619741"/>
          </a:xfrm>
          <a:prstGeom prst="rect">
            <a:avLst/>
          </a:prstGeom>
        </p:spPr>
      </p:pic>
      <p:pic>
        <p:nvPicPr>
          <p:cNvPr id="7" name="Picture 6">
            <a:extLst>
              <a:ext uri="{FF2B5EF4-FFF2-40B4-BE49-F238E27FC236}">
                <a16:creationId xmlns:a16="http://schemas.microsoft.com/office/drawing/2014/main" id="{C5A56DAA-DF60-4316-898E-9637DF3DB46F}"/>
              </a:ext>
            </a:extLst>
          </p:cNvPr>
          <p:cNvPicPr>
            <a:picLocks noChangeAspect="1"/>
          </p:cNvPicPr>
          <p:nvPr/>
        </p:nvPicPr>
        <p:blipFill>
          <a:blip r:embed="rId3"/>
          <a:stretch>
            <a:fillRect/>
          </a:stretch>
        </p:blipFill>
        <p:spPr>
          <a:xfrm>
            <a:off x="4207118" y="2476128"/>
            <a:ext cx="4000499" cy="2667372"/>
          </a:xfrm>
          <a:prstGeom prst="rect">
            <a:avLst/>
          </a:prstGeom>
        </p:spPr>
      </p:pic>
      <p:pic>
        <p:nvPicPr>
          <p:cNvPr id="9" name="Picture 8">
            <a:extLst>
              <a:ext uri="{FF2B5EF4-FFF2-40B4-BE49-F238E27FC236}">
                <a16:creationId xmlns:a16="http://schemas.microsoft.com/office/drawing/2014/main" id="{84A25E80-1764-4575-98BF-CC95B137511D}"/>
              </a:ext>
            </a:extLst>
          </p:cNvPr>
          <p:cNvPicPr>
            <a:picLocks noChangeAspect="1"/>
          </p:cNvPicPr>
          <p:nvPr/>
        </p:nvPicPr>
        <p:blipFill>
          <a:blip r:embed="rId4"/>
          <a:stretch>
            <a:fillRect/>
          </a:stretch>
        </p:blipFill>
        <p:spPr>
          <a:xfrm>
            <a:off x="-1" y="0"/>
            <a:ext cx="8414239" cy="2476128"/>
          </a:xfrm>
          <a:prstGeom prst="rect">
            <a:avLst/>
          </a:prstGeom>
        </p:spPr>
      </p:pic>
      <p:cxnSp>
        <p:nvCxnSpPr>
          <p:cNvPr id="10" name="Straight Connector 9">
            <a:extLst>
              <a:ext uri="{FF2B5EF4-FFF2-40B4-BE49-F238E27FC236}">
                <a16:creationId xmlns:a16="http://schemas.microsoft.com/office/drawing/2014/main" id="{6C39BE9F-11D2-41AB-A903-A3B2B2412463}"/>
              </a:ext>
            </a:extLst>
          </p:cNvPr>
          <p:cNvCxnSpPr>
            <a:cxnSpLocks/>
          </p:cNvCxnSpPr>
          <p:nvPr/>
        </p:nvCxnSpPr>
        <p:spPr>
          <a:xfrm>
            <a:off x="4009539" y="2595747"/>
            <a:ext cx="0" cy="2547753"/>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47D65C3-B9E5-4861-8C89-3AAC278CDA31}"/>
              </a:ext>
            </a:extLst>
          </p:cNvPr>
          <p:cNvCxnSpPr>
            <a:cxnSpLocks/>
          </p:cNvCxnSpPr>
          <p:nvPr/>
        </p:nvCxnSpPr>
        <p:spPr>
          <a:xfrm>
            <a:off x="17587" y="2509766"/>
            <a:ext cx="9126413"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93422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D204-2274-49DA-8044-CBBF7582B275}"/>
              </a:ext>
            </a:extLst>
          </p:cNvPr>
          <p:cNvSpPr>
            <a:spLocks noGrp="1"/>
          </p:cNvSpPr>
          <p:nvPr>
            <p:ph type="title"/>
          </p:nvPr>
        </p:nvSpPr>
        <p:spPr>
          <a:xfrm>
            <a:off x="0" y="1002"/>
            <a:ext cx="8520600" cy="572700"/>
          </a:xfrm>
        </p:spPr>
        <p:txBody>
          <a:bodyPr/>
          <a:lstStyle/>
          <a:p>
            <a:r>
              <a:rPr lang="en-US" sz="3200" b="1" i="0" dirty="0">
                <a:effectLst/>
                <a:latin typeface="Times New Roman" panose="02020603050405020304" pitchFamily="18" charset="0"/>
                <a:cs typeface="Times New Roman" panose="02020603050405020304" pitchFamily="18" charset="0"/>
              </a:rPr>
              <a:t>Conclusion:</a:t>
            </a:r>
            <a:br>
              <a:rPr lang="en-US" sz="3200" b="1" i="0" dirty="0">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1063BA5-07A1-4D49-9CC4-63C87CC0EBCE}"/>
              </a:ext>
            </a:extLst>
          </p:cNvPr>
          <p:cNvSpPr txBox="1"/>
          <p:nvPr/>
        </p:nvSpPr>
        <p:spPr>
          <a:xfrm>
            <a:off x="130946" y="762544"/>
            <a:ext cx="9013054" cy="4401205"/>
          </a:xfrm>
          <a:prstGeom prst="rect">
            <a:avLst/>
          </a:prstGeom>
          <a:noFill/>
        </p:spPr>
        <p:txBody>
          <a:bodyPr wrap="square" rtlCol="0">
            <a:spAutoFit/>
          </a:bodyPr>
          <a:lstStyle/>
          <a:p>
            <a:pPr algn="l"/>
            <a:r>
              <a:rPr lang="en-US" b="0" i="0" dirty="0">
                <a:solidFill>
                  <a:srgbClr val="292929"/>
                </a:solidFill>
                <a:effectLst/>
                <a:latin typeface="Times New Roman" panose="02020603050405020304" pitchFamily="18" charset="0"/>
                <a:cs typeface="Times New Roman" panose="02020603050405020304" pitchFamily="18" charset="0"/>
              </a:rPr>
              <a:t>Sentiment Analysis and Face Detection, individually have numerous use-cases in today’s world. We see </a:t>
            </a:r>
            <a:r>
              <a:rPr lang="en-US" i="0" dirty="0">
                <a:solidFill>
                  <a:srgbClr val="292929"/>
                </a:solidFill>
                <a:effectLst/>
                <a:latin typeface="Times New Roman" panose="02020603050405020304" pitchFamily="18" charset="0"/>
                <a:cs typeface="Times New Roman" panose="02020603050405020304" pitchFamily="18" charset="0"/>
              </a:rPr>
              <a:t>object detection algorithms in public parking lots, traffic monitoring systems, </a:t>
            </a:r>
            <a:r>
              <a:rPr lang="en-US" b="0" i="0" dirty="0">
                <a:solidFill>
                  <a:srgbClr val="292929"/>
                </a:solidFill>
                <a:effectLst/>
                <a:latin typeface="Times New Roman" panose="02020603050405020304" pitchFamily="18" charset="0"/>
                <a:cs typeface="Times New Roman" panose="02020603050405020304" pitchFamily="18" charset="0"/>
              </a:rPr>
              <a:t>etc. that take images of people driving vehicles to keep records. Sentiment Analysis is furthermore used in therapy where physical meetings of the therapist and their patient are not possible. </a:t>
            </a:r>
            <a:r>
              <a:rPr lang="en-US" i="0" dirty="0">
                <a:solidFill>
                  <a:srgbClr val="292929"/>
                </a:solidFill>
                <a:effectLst/>
                <a:latin typeface="Times New Roman" panose="02020603050405020304" pitchFamily="18" charset="0"/>
                <a:cs typeface="Times New Roman" panose="02020603050405020304" pitchFamily="18" charset="0"/>
              </a:rPr>
              <a:t>The study of human cognition has also evolved medicines</a:t>
            </a:r>
            <a:r>
              <a:rPr lang="en-US" b="1" i="0" dirty="0">
                <a:solidFill>
                  <a:srgbClr val="292929"/>
                </a:solidFill>
                <a:effectLst/>
                <a:latin typeface="Times New Roman" panose="02020603050405020304" pitchFamily="18" charset="0"/>
                <a:cs typeface="Times New Roman" panose="02020603050405020304" pitchFamily="18" charset="0"/>
              </a:rPr>
              <a:t>.</a:t>
            </a:r>
            <a:r>
              <a:rPr lang="en-US" b="0" i="0" dirty="0">
                <a:solidFill>
                  <a:srgbClr val="292929"/>
                </a:solidFill>
                <a:effectLst/>
                <a:latin typeface="Times New Roman" panose="02020603050405020304" pitchFamily="18" charset="0"/>
                <a:cs typeface="Times New Roman" panose="02020603050405020304" pitchFamily="18" charset="0"/>
              </a:rPr>
              <a:t> On the technological front, virtual assistants, profile evaluation assistants, and automation bots are built to mimic the actions of humans and replace them with the hope of increasing accuracy and decreasing errors. It is therefore a very important part of the Artificial Intelligence inspired world we live in today. A more engrossing and complicated approach to computer vision is by using cloud-based algorithms like Azure Cognitive Services or Deep Learning mechanisms, which we have not covered in this story, but could come in handy for complex scenarios.</a:t>
            </a:r>
          </a:p>
          <a:p>
            <a:pPr algn="l"/>
            <a:endParaRPr lang="en-US" dirty="0">
              <a:solidFill>
                <a:srgbClr val="292929"/>
              </a:solidFill>
              <a:latin typeface="Times New Roman" panose="02020603050405020304" pitchFamily="18" charset="0"/>
              <a:cs typeface="Times New Roman" panose="02020603050405020304" pitchFamily="18" charset="0"/>
            </a:endParaRPr>
          </a:p>
          <a:p>
            <a:pPr algn="l"/>
            <a:r>
              <a:rPr lang="en-US" b="0" i="0" dirty="0">
                <a:solidFill>
                  <a:srgbClr val="292929"/>
                </a:solidFill>
                <a:effectLst/>
                <a:latin typeface="Times New Roman" panose="02020603050405020304" pitchFamily="18" charset="0"/>
                <a:cs typeface="Times New Roman" panose="02020603050405020304" pitchFamily="18" charset="0"/>
              </a:rPr>
              <a:t> Through this story, we have learned the below:</a:t>
            </a:r>
          </a:p>
          <a:p>
            <a:pPr algn="l">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Cognitive Science is the study of human thought processes and aims at delivering human reactions and emotions to machines through algorithms.</a:t>
            </a:r>
          </a:p>
          <a:p>
            <a:pPr algn="l">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Computer Vision is the branch of Artificial Intelligence that focuses on implementing Cognitive Science in the real world by working with human data in the form of images.</a:t>
            </a:r>
          </a:p>
          <a:p>
            <a:pPr algn="l">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Image Processing is a part of all Computer Vision algorithms that helps algorithms understand images, process them, work with them as numeric vectors and perform necessary operations.</a:t>
            </a:r>
          </a:p>
          <a:p>
            <a:pPr algn="l"/>
            <a:r>
              <a:rPr lang="en-US" b="0" i="0" dirty="0">
                <a:solidFill>
                  <a:srgbClr val="292929"/>
                </a:solidFill>
                <a:effectLst/>
                <a:latin typeface="Times New Roman" panose="02020603050405020304" pitchFamily="18" charset="0"/>
                <a:cs typeface="Times New Roman" panose="02020603050405020304" pitchFamily="18" charset="0"/>
              </a:rPr>
              <a:t>We used the power of Artificial Intelligence to work on Cognitive Science and dealt with human faces, this space is generally referred to as </a:t>
            </a:r>
            <a:r>
              <a:rPr lang="en-US" b="1" i="1" dirty="0">
                <a:solidFill>
                  <a:srgbClr val="292929"/>
                </a:solidFill>
                <a:effectLst/>
                <a:latin typeface="Times New Roman" panose="02020603050405020304" pitchFamily="18" charset="0"/>
                <a:cs typeface="Times New Roman" panose="02020603050405020304" pitchFamily="18" charset="0"/>
              </a:rPr>
              <a:t>Computer Vision. </a:t>
            </a:r>
            <a:r>
              <a:rPr lang="en-US" b="0" i="0" dirty="0">
                <a:solidFill>
                  <a:srgbClr val="292929"/>
                </a:solidFill>
                <a:effectLst/>
                <a:latin typeface="Times New Roman" panose="02020603050405020304" pitchFamily="18" charset="0"/>
                <a:cs typeface="Times New Roman" panose="02020603050405020304" pitchFamily="18" charset="0"/>
              </a:rPr>
              <a:t>We were able to extract emotions out of photos and videos of human faces.</a:t>
            </a:r>
          </a:p>
          <a:p>
            <a:endParaRPr 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18175C6C-83D5-430A-BC47-6961A7ED0D71}"/>
              </a:ext>
            </a:extLst>
          </p:cNvPr>
          <p:cNvCxnSpPr>
            <a:cxnSpLocks/>
          </p:cNvCxnSpPr>
          <p:nvPr/>
        </p:nvCxnSpPr>
        <p:spPr>
          <a:xfrm>
            <a:off x="0" y="595615"/>
            <a:ext cx="2153540" cy="0"/>
          </a:xfrm>
          <a:prstGeom prst="line">
            <a:avLst/>
          </a:prstGeom>
          <a:ln>
            <a:solidFill>
              <a:schemeClr val="tx1">
                <a:lumMod val="75000"/>
              </a:schemeClr>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0764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6FC9-45D8-49CA-B1F7-8F337A5181E9}"/>
              </a:ext>
            </a:extLst>
          </p:cNvPr>
          <p:cNvSpPr>
            <a:spLocks noGrp="1"/>
          </p:cNvSpPr>
          <p:nvPr>
            <p:ph type="title"/>
          </p:nvPr>
        </p:nvSpPr>
        <p:spPr>
          <a:xfrm>
            <a:off x="130947" y="189844"/>
            <a:ext cx="8520600" cy="572700"/>
          </a:xfrm>
        </p:spPr>
        <p:txBody>
          <a:bodyPr/>
          <a:lstStyle/>
          <a:p>
            <a:r>
              <a:rPr lang="en-US" sz="3200" b="1" dirty="0">
                <a:latin typeface="Times New Roman" panose="02020603050405020304" pitchFamily="18" charset="0"/>
                <a:cs typeface="Times New Roman" panose="02020603050405020304" pitchFamily="18" charset="0"/>
              </a:rPr>
              <a:t>Reference:</a:t>
            </a:r>
          </a:p>
        </p:txBody>
      </p:sp>
      <p:sp>
        <p:nvSpPr>
          <p:cNvPr id="3" name="Text Placeholder 2">
            <a:extLst>
              <a:ext uri="{FF2B5EF4-FFF2-40B4-BE49-F238E27FC236}">
                <a16:creationId xmlns:a16="http://schemas.microsoft.com/office/drawing/2014/main" id="{3E4C94DA-3836-4B39-871E-4CA2706C0CCF}"/>
              </a:ext>
            </a:extLst>
          </p:cNvPr>
          <p:cNvSpPr>
            <a:spLocks noGrp="1"/>
          </p:cNvSpPr>
          <p:nvPr>
            <p:ph type="body" idx="1"/>
          </p:nvPr>
        </p:nvSpPr>
        <p:spPr/>
        <p:txBody>
          <a:bodyPr/>
          <a:lstStyle/>
          <a:p>
            <a:pPr marL="114300" rtl="0">
              <a:spcBef>
                <a:spcPts val="0"/>
              </a:spcBef>
              <a:spcAft>
                <a:spcPts val="0"/>
              </a:spcAft>
            </a:pPr>
            <a:r>
              <a:rPr lang="en-US" sz="1800" b="0" i="0" u="none" strike="noStrike" dirty="0">
                <a:solidFill>
                  <a:srgbClr val="134F5C"/>
                </a:solidFill>
                <a:effectLst/>
                <a:latin typeface="Times New Roman" panose="02020603050405020304" pitchFamily="18" charset="0"/>
                <a:cs typeface="Times New Roman" panose="02020603050405020304" pitchFamily="18" charset="0"/>
              </a:rPr>
              <a:t>1) https://www.almabetter.com/ </a:t>
            </a:r>
            <a:endParaRPr lang="en-US" b="0" dirty="0">
              <a:effectLst/>
              <a:latin typeface="Times New Roman" panose="02020603050405020304" pitchFamily="18" charset="0"/>
              <a:cs typeface="Times New Roman" panose="02020603050405020304" pitchFamily="18" charset="0"/>
            </a:endParaRPr>
          </a:p>
          <a:p>
            <a:pPr marL="114300" rtl="0">
              <a:spcBef>
                <a:spcPts val="0"/>
              </a:spcBef>
              <a:spcAft>
                <a:spcPts val="0"/>
              </a:spcAft>
            </a:pPr>
            <a:r>
              <a:rPr lang="en-US" sz="1800" b="0" i="0" u="none" strike="noStrike" dirty="0">
                <a:solidFill>
                  <a:srgbClr val="134F5C"/>
                </a:solidFill>
                <a:effectLst/>
                <a:latin typeface="Times New Roman" panose="02020603050405020304" pitchFamily="18" charset="0"/>
                <a:cs typeface="Times New Roman" panose="02020603050405020304" pitchFamily="18" charset="0"/>
              </a:rPr>
              <a:t>2) </a:t>
            </a:r>
            <a:r>
              <a:rPr lang="en-US" sz="1800" b="0" i="0" u="sng" strike="noStrike" dirty="0">
                <a:solidFill>
                  <a:srgbClr val="134F5C"/>
                </a:solidFill>
                <a:effectLst/>
                <a:latin typeface="Times New Roman" panose="02020603050405020304" pitchFamily="18" charset="0"/>
                <a:cs typeface="Times New Roman" panose="02020603050405020304" pitchFamily="18" charset="0"/>
                <a:hlinkClick r:id="rId2"/>
              </a:rPr>
              <a:t>https://www.wikipedia.org</a:t>
            </a:r>
            <a:endParaRPr lang="en-US" b="0" dirty="0">
              <a:effectLst/>
              <a:latin typeface="Times New Roman" panose="02020603050405020304" pitchFamily="18" charset="0"/>
              <a:cs typeface="Times New Roman" panose="02020603050405020304" pitchFamily="18" charset="0"/>
            </a:endParaRPr>
          </a:p>
          <a:p>
            <a:pPr marL="114300" rtl="0">
              <a:spcBef>
                <a:spcPts val="0"/>
              </a:spcBef>
              <a:spcAft>
                <a:spcPts val="0"/>
              </a:spcAft>
            </a:pPr>
            <a:r>
              <a:rPr lang="en-US" sz="1800" b="0" i="0" u="none" strike="noStrike" dirty="0">
                <a:solidFill>
                  <a:srgbClr val="134F5C"/>
                </a:solidFill>
                <a:effectLst/>
                <a:latin typeface="Times New Roman" panose="02020603050405020304" pitchFamily="18" charset="0"/>
                <a:cs typeface="Times New Roman" panose="02020603050405020304" pitchFamily="18" charset="0"/>
              </a:rPr>
              <a:t>3) https://www.kaggle.com/ </a:t>
            </a:r>
            <a:endParaRPr lang="en-US" b="0" dirty="0">
              <a:effectLst/>
              <a:latin typeface="Times New Roman" panose="02020603050405020304" pitchFamily="18" charset="0"/>
              <a:cs typeface="Times New Roman" panose="02020603050405020304" pitchFamily="18" charset="0"/>
            </a:endParaRPr>
          </a:p>
          <a:p>
            <a:pPr marL="114300" rtl="0">
              <a:spcBef>
                <a:spcPts val="0"/>
              </a:spcBef>
              <a:spcAft>
                <a:spcPts val="0"/>
              </a:spcAft>
            </a:pPr>
            <a:r>
              <a:rPr lang="en-US" sz="1800" b="0" i="0" u="none" strike="noStrike" dirty="0">
                <a:solidFill>
                  <a:srgbClr val="134F5C"/>
                </a:solidFill>
                <a:effectLst/>
                <a:latin typeface="Times New Roman" panose="02020603050405020304" pitchFamily="18" charset="0"/>
                <a:cs typeface="Times New Roman" panose="02020603050405020304" pitchFamily="18" charset="0"/>
              </a:rPr>
              <a:t>4) </a:t>
            </a:r>
            <a:r>
              <a:rPr lang="en-US" sz="1800" b="0" i="0" u="none" strike="noStrike" dirty="0">
                <a:solidFill>
                  <a:srgbClr val="134F5C"/>
                </a:solidFill>
                <a:effectLst/>
                <a:latin typeface="Times New Roman" panose="02020603050405020304" pitchFamily="18" charset="0"/>
                <a:cs typeface="Times New Roman" panose="02020603050405020304" pitchFamily="18" charset="0"/>
                <a:hlinkClick r:id="rId3"/>
              </a:rPr>
              <a:t>https://github.com/</a:t>
            </a:r>
            <a:endParaRPr lang="en-US" b="0" dirty="0">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E179E821-EB70-4FB3-8523-D4A396F4E3E5}"/>
              </a:ext>
            </a:extLst>
          </p:cNvPr>
          <p:cNvCxnSpPr>
            <a:cxnSpLocks/>
          </p:cNvCxnSpPr>
          <p:nvPr/>
        </p:nvCxnSpPr>
        <p:spPr>
          <a:xfrm flipV="1">
            <a:off x="130947" y="762545"/>
            <a:ext cx="1860815" cy="1"/>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7431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1699-F1DC-4015-A81F-ADE90ABD8423}"/>
              </a:ext>
            </a:extLst>
          </p:cNvPr>
          <p:cNvSpPr>
            <a:spLocks noGrp="1"/>
          </p:cNvSpPr>
          <p:nvPr>
            <p:ph type="title"/>
          </p:nvPr>
        </p:nvSpPr>
        <p:spPr>
          <a:xfrm>
            <a:off x="0" y="32387"/>
            <a:ext cx="8520600" cy="572700"/>
          </a:xfrm>
        </p:spPr>
        <p:txBody>
          <a:bodyPr/>
          <a:lstStyle/>
          <a:p>
            <a:pPr algn="l"/>
            <a:r>
              <a:rPr lang="en-US" sz="1800" b="1" i="0" cap="all" dirty="0">
                <a:solidFill>
                  <a:schemeClr val="tx1"/>
                </a:solidFill>
                <a:effectLst/>
                <a:latin typeface="Times New Roman" panose="02020603050405020304" pitchFamily="18" charset="0"/>
                <a:cs typeface="Times New Roman" panose="02020603050405020304" pitchFamily="18" charset="0"/>
              </a:rPr>
              <a:t>WHAT KIND OF EMOTIONS CAN BE DETECTED AND RECOGNIZED?</a:t>
            </a:r>
          </a:p>
        </p:txBody>
      </p:sp>
      <p:pic>
        <p:nvPicPr>
          <p:cNvPr id="7" name="Picture 6">
            <a:extLst>
              <a:ext uri="{FF2B5EF4-FFF2-40B4-BE49-F238E27FC236}">
                <a16:creationId xmlns:a16="http://schemas.microsoft.com/office/drawing/2014/main" id="{573B1758-5990-4FFD-B14A-75BED5D1AAF5}"/>
              </a:ext>
            </a:extLst>
          </p:cNvPr>
          <p:cNvPicPr>
            <a:picLocks noChangeAspect="1"/>
          </p:cNvPicPr>
          <p:nvPr/>
        </p:nvPicPr>
        <p:blipFill>
          <a:blip r:embed="rId2"/>
          <a:stretch>
            <a:fillRect/>
          </a:stretch>
        </p:blipFill>
        <p:spPr>
          <a:xfrm>
            <a:off x="1668311" y="852915"/>
            <a:ext cx="5066145" cy="4010370"/>
          </a:xfrm>
          <a:prstGeom prst="rect">
            <a:avLst/>
          </a:prstGeom>
        </p:spPr>
      </p:pic>
    </p:spTree>
    <p:extLst>
      <p:ext uri="{BB962C8B-B14F-4D97-AF65-F5344CB8AC3E}">
        <p14:creationId xmlns:p14="http://schemas.microsoft.com/office/powerpoint/2010/main" val="201700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DA71-B4F1-4315-BE2F-7DF11DCE707A}"/>
              </a:ext>
            </a:extLst>
          </p:cNvPr>
          <p:cNvSpPr>
            <a:spLocks noGrp="1"/>
          </p:cNvSpPr>
          <p:nvPr>
            <p:ph type="title"/>
          </p:nvPr>
        </p:nvSpPr>
        <p:spPr>
          <a:xfrm>
            <a:off x="0" y="0"/>
            <a:ext cx="8520600" cy="572700"/>
          </a:xfrm>
        </p:spPr>
        <p:txBody>
          <a:bodyPr/>
          <a:lstStyle/>
          <a:p>
            <a:r>
              <a:rPr lang="en-US" b="1" i="0" dirty="0">
                <a:solidFill>
                  <a:schemeClr val="tx1"/>
                </a:solidFill>
                <a:effectLst/>
                <a:latin typeface="Times New Roman" panose="02020603050405020304" pitchFamily="18" charset="0"/>
                <a:cs typeface="Times New Roman" panose="02020603050405020304" pitchFamily="18" charset="0"/>
              </a:rPr>
              <a:t>Data Preparation:</a:t>
            </a:r>
            <a:br>
              <a:rPr lang="en-US" b="1" i="0" dirty="0">
                <a:solidFill>
                  <a:schemeClr val="tx1"/>
                </a:solidFill>
                <a:effectLst/>
                <a:latin typeface="Times New Roman" panose="02020603050405020304" pitchFamily="18" charset="0"/>
                <a:cs typeface="Times New Roman" panose="02020603050405020304" pitchFamily="18" charset="0"/>
              </a:rPr>
            </a:b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670D5D9D-535F-421F-BEDA-1C53FB27B1CA}"/>
              </a:ext>
            </a:extLst>
          </p:cNvPr>
          <p:cNvCxnSpPr>
            <a:cxnSpLocks/>
          </p:cNvCxnSpPr>
          <p:nvPr/>
        </p:nvCxnSpPr>
        <p:spPr>
          <a:xfrm flipV="1">
            <a:off x="76912" y="564022"/>
            <a:ext cx="2743200" cy="8678"/>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FD27609A-F82B-4A3B-BB02-F6F8BD08C6A0}"/>
              </a:ext>
            </a:extLst>
          </p:cNvPr>
          <p:cNvSpPr txBox="1">
            <a:spLocks/>
          </p:cNvSpPr>
          <p:nvPr/>
        </p:nvSpPr>
        <p:spPr>
          <a:xfrm>
            <a:off x="0" y="843866"/>
            <a:ext cx="9144000" cy="15226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rPr>
              <a:t> The </a:t>
            </a:r>
            <a:r>
              <a:rPr kumimoji="0" lang="en-US" altLang="en-US" sz="1800"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hlinkClick r:id="rId2"/>
              </a:rPr>
              <a:t>original FER2013 dataset in Kaggle</a:t>
            </a:r>
            <a:r>
              <a:rPr kumimoji="0" lang="en-US" altLang="en-US" sz="1800"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rPr>
              <a:t> is available as a single csv file. We can convert it to any format and use it for training/testing and provided this as the dataset in the previous section.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rPr>
              <a:t> In case you are looking to experiment with new datasets, you may have to deal with data in the csv format. </a:t>
            </a:r>
          </a:p>
        </p:txBody>
      </p:sp>
    </p:spTree>
    <p:extLst>
      <p:ext uri="{BB962C8B-B14F-4D97-AF65-F5344CB8AC3E}">
        <p14:creationId xmlns:p14="http://schemas.microsoft.com/office/powerpoint/2010/main" val="134901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E925-9F83-4824-AE63-25698D244F89}"/>
              </a:ext>
            </a:extLst>
          </p:cNvPr>
          <p:cNvSpPr>
            <a:spLocks noGrp="1"/>
          </p:cNvSpPr>
          <p:nvPr>
            <p:ph type="title"/>
          </p:nvPr>
        </p:nvSpPr>
        <p:spPr>
          <a:xfrm>
            <a:off x="0" y="1925"/>
            <a:ext cx="8520600" cy="572700"/>
          </a:xfrm>
        </p:spPr>
        <p:txBody>
          <a:bodyPr/>
          <a:lstStyle/>
          <a:p>
            <a:r>
              <a:rPr lang="en-US" dirty="0"/>
              <a:t>Exploratory Data Analysis:</a:t>
            </a:r>
            <a:endParaRPr lang="en-IN" dirty="0"/>
          </a:p>
        </p:txBody>
      </p:sp>
      <p:cxnSp>
        <p:nvCxnSpPr>
          <p:cNvPr id="4" name="Straight Connector 3">
            <a:extLst>
              <a:ext uri="{FF2B5EF4-FFF2-40B4-BE49-F238E27FC236}">
                <a16:creationId xmlns:a16="http://schemas.microsoft.com/office/drawing/2014/main" id="{D9D11E86-EF32-4327-8353-BAD4F7A6E1BA}"/>
              </a:ext>
            </a:extLst>
          </p:cNvPr>
          <p:cNvCxnSpPr>
            <a:cxnSpLocks/>
            <a:endCxn id="2" idx="2"/>
          </p:cNvCxnSpPr>
          <p:nvPr/>
        </p:nvCxnSpPr>
        <p:spPr>
          <a:xfrm>
            <a:off x="0" y="574625"/>
            <a:ext cx="4260300"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A1EF4F-7F53-4048-866B-3901D0F07E7B}"/>
              </a:ext>
            </a:extLst>
          </p:cNvPr>
          <p:cNvSpPr txBox="1"/>
          <p:nvPr/>
        </p:nvSpPr>
        <p:spPr>
          <a:xfrm>
            <a:off x="0" y="4414986"/>
            <a:ext cx="9144000" cy="307777"/>
          </a:xfrm>
          <a:prstGeom prst="rect">
            <a:avLst/>
          </a:prstGeom>
          <a:noFill/>
        </p:spPr>
        <p:txBody>
          <a:bodyPr wrap="square" rtlCol="0">
            <a:spAutoFit/>
          </a:bodyPr>
          <a:lstStyle/>
          <a:p>
            <a:pPr marL="285750" indent="-285750">
              <a:buFont typeface="Arial" panose="020B0604020202020204" pitchFamily="34" charset="0"/>
              <a:buChar char="•"/>
            </a:pPr>
            <a:r>
              <a:rPr lang="en-US" altLang="en-US" sz="1400" dirty="0">
                <a:solidFill>
                  <a:srgbClr val="24292F"/>
                </a:solidFill>
                <a:latin typeface="Times New Roman" panose="02020603050405020304" pitchFamily="18" charset="0"/>
                <a:cs typeface="Times New Roman" panose="02020603050405020304" pitchFamily="18" charset="0"/>
              </a:rPr>
              <a:t>There are total 35887 files in this data set, out of which 28709 files are for training, the remaining files are for testing.</a:t>
            </a:r>
            <a:endParaRPr kumimoji="0" lang="en-US" altLang="en-US" sz="1400" b="0" i="0" u="none" strike="noStrike" cap="none" normalizeH="0" baseline="0" dirty="0">
              <a:ln>
                <a:noFill/>
              </a:ln>
              <a:solidFill>
                <a:srgbClr val="24292F"/>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D4CFBB3-9BEF-404F-AF03-2CDC0595DC2C}"/>
              </a:ext>
            </a:extLst>
          </p:cNvPr>
          <p:cNvPicPr>
            <a:picLocks noChangeAspect="1"/>
          </p:cNvPicPr>
          <p:nvPr/>
        </p:nvPicPr>
        <p:blipFill>
          <a:blip r:embed="rId2"/>
          <a:stretch>
            <a:fillRect/>
          </a:stretch>
        </p:blipFill>
        <p:spPr>
          <a:xfrm>
            <a:off x="0" y="782863"/>
            <a:ext cx="5055579" cy="3402273"/>
          </a:xfrm>
          <a:prstGeom prst="rect">
            <a:avLst/>
          </a:prstGeom>
        </p:spPr>
      </p:pic>
      <p:pic>
        <p:nvPicPr>
          <p:cNvPr id="13" name="Picture 12">
            <a:extLst>
              <a:ext uri="{FF2B5EF4-FFF2-40B4-BE49-F238E27FC236}">
                <a16:creationId xmlns:a16="http://schemas.microsoft.com/office/drawing/2014/main" id="{925F4684-8310-412E-9416-7DE7ED9B9712}"/>
              </a:ext>
            </a:extLst>
          </p:cNvPr>
          <p:cNvPicPr>
            <a:picLocks noChangeAspect="1"/>
          </p:cNvPicPr>
          <p:nvPr/>
        </p:nvPicPr>
        <p:blipFill>
          <a:blip r:embed="rId3"/>
          <a:stretch>
            <a:fillRect/>
          </a:stretch>
        </p:blipFill>
        <p:spPr>
          <a:xfrm>
            <a:off x="5055580" y="782862"/>
            <a:ext cx="4088420" cy="3402273"/>
          </a:xfrm>
          <a:prstGeom prst="rect">
            <a:avLst/>
          </a:prstGeom>
        </p:spPr>
      </p:pic>
      <p:cxnSp>
        <p:nvCxnSpPr>
          <p:cNvPr id="14" name="Straight Connector 13">
            <a:extLst>
              <a:ext uri="{FF2B5EF4-FFF2-40B4-BE49-F238E27FC236}">
                <a16:creationId xmlns:a16="http://schemas.microsoft.com/office/drawing/2014/main" id="{7CA9D1CB-86A3-4DE7-98B9-62C2839B152C}"/>
              </a:ext>
            </a:extLst>
          </p:cNvPr>
          <p:cNvCxnSpPr>
            <a:cxnSpLocks/>
          </p:cNvCxnSpPr>
          <p:nvPr/>
        </p:nvCxnSpPr>
        <p:spPr>
          <a:xfrm>
            <a:off x="5055579" y="870613"/>
            <a:ext cx="0" cy="3235395"/>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04699C-E9C5-4335-9788-8EF957C00E08}"/>
              </a:ext>
            </a:extLst>
          </p:cNvPr>
          <p:cNvSpPr>
            <a:spLocks noGrp="1"/>
          </p:cNvSpPr>
          <p:nvPr>
            <p:ph type="body" idx="1"/>
          </p:nvPr>
        </p:nvSpPr>
        <p:spPr>
          <a:xfrm>
            <a:off x="0" y="470577"/>
            <a:ext cx="8520600" cy="3991025"/>
          </a:xfrm>
        </p:spPr>
        <p:txBody>
          <a:bodyPr/>
          <a:lstStyle/>
          <a:p>
            <a:pPr algn="l">
              <a:buFont typeface="+mj-lt"/>
              <a:buAutoNum type="arabicPeriod"/>
            </a:pPr>
            <a:r>
              <a:rPr lang="en-US" sz="1600" b="1" i="0" cap="all" dirty="0">
                <a:solidFill>
                  <a:srgbClr val="2B2F3C"/>
                </a:solidFill>
                <a:effectLst/>
                <a:latin typeface="Times New Roman" panose="02020603050405020304" pitchFamily="18" charset="0"/>
                <a:cs typeface="Times New Roman" panose="02020603050405020304" pitchFamily="18" charset="0"/>
              </a:rPr>
              <a:t>KNOWLEDGE BASE</a:t>
            </a:r>
          </a:p>
          <a:p>
            <a:pPr algn="l">
              <a:buFont typeface="+mj-lt"/>
              <a:buAutoNum type="arabicPeriod"/>
            </a:pPr>
            <a:r>
              <a:rPr lang="en-US" sz="1600" b="0" i="0" dirty="0">
                <a:solidFill>
                  <a:srgbClr val="2B2F3C"/>
                </a:solidFill>
                <a:effectLst/>
                <a:latin typeface="Times New Roman" panose="02020603050405020304" pitchFamily="18" charset="0"/>
                <a:cs typeface="Times New Roman" panose="02020603050405020304" pitchFamily="18" charset="0"/>
              </a:rPr>
              <a:t>This base contains images that are used for comparison and recognizing emotion variations. The images are stored in the database. Every time an input is given to the system, it finds a relevant image from its knowledge base by comparing the stored pictures and the input to come up with an output.</a:t>
            </a:r>
          </a:p>
          <a:p>
            <a:pPr algn="l">
              <a:buFont typeface="+mj-lt"/>
              <a:buAutoNum type="arabicPeriod"/>
            </a:pPr>
            <a:r>
              <a:rPr lang="en-US" sz="1600" b="1" i="0" cap="all" dirty="0">
                <a:solidFill>
                  <a:srgbClr val="2B2F3C"/>
                </a:solidFill>
                <a:effectLst/>
                <a:latin typeface="Times New Roman" panose="02020603050405020304" pitchFamily="18" charset="0"/>
                <a:cs typeface="Times New Roman" panose="02020603050405020304" pitchFamily="18" charset="0"/>
              </a:rPr>
              <a:t>PREPROCESSING AND RESIZE</a:t>
            </a:r>
          </a:p>
          <a:p>
            <a:pPr algn="l">
              <a:buFont typeface="+mj-lt"/>
              <a:buAutoNum type="arabicPeriod"/>
            </a:pPr>
            <a:r>
              <a:rPr lang="en-US" sz="1600" b="0" i="0" dirty="0">
                <a:solidFill>
                  <a:srgbClr val="2B2F3C"/>
                </a:solidFill>
                <a:effectLst/>
                <a:latin typeface="Times New Roman" panose="02020603050405020304" pitchFamily="18" charset="0"/>
                <a:cs typeface="Times New Roman" panose="02020603050405020304" pitchFamily="18" charset="0"/>
              </a:rPr>
              <a:t>This step enhances the input and removes different types of noises. After that, the input image will be resized, typically with the use of the eye selection method.</a:t>
            </a:r>
          </a:p>
          <a:p>
            <a:pPr algn="l">
              <a:buFont typeface="+mj-lt"/>
              <a:buAutoNum type="arabicPeriod"/>
            </a:pPr>
            <a:r>
              <a:rPr lang="en-US" sz="1600" b="1" i="0" cap="all" dirty="0">
                <a:solidFill>
                  <a:srgbClr val="2B2F3C"/>
                </a:solidFill>
                <a:effectLst/>
                <a:latin typeface="Times New Roman" panose="02020603050405020304" pitchFamily="18" charset="0"/>
                <a:cs typeface="Times New Roman" panose="02020603050405020304" pitchFamily="18" charset="0"/>
              </a:rPr>
              <a:t>DIFFERENCE MEASUREMENTS</a:t>
            </a:r>
          </a:p>
          <a:p>
            <a:pPr algn="l">
              <a:buFont typeface="+mj-lt"/>
              <a:buAutoNum type="arabicPeriod"/>
            </a:pPr>
            <a:r>
              <a:rPr lang="en-US" sz="1600" b="0" i="0" dirty="0">
                <a:solidFill>
                  <a:srgbClr val="2B2F3C"/>
                </a:solidFill>
                <a:effectLst/>
                <a:latin typeface="Times New Roman" panose="02020603050405020304" pitchFamily="18" charset="0"/>
                <a:cs typeface="Times New Roman" panose="02020603050405020304" pitchFamily="18" charset="0"/>
              </a:rPr>
              <a:t>During this step, the system will find any differences between the input image and the stored images and will finally lead to the emotion recognition step.</a:t>
            </a:r>
          </a:p>
          <a:p>
            <a:pPr algn="l">
              <a:buFont typeface="+mj-lt"/>
              <a:buAutoNum type="arabicPeriod"/>
            </a:pPr>
            <a:r>
              <a:rPr lang="en-US" sz="1600" b="1" i="0" cap="all" dirty="0">
                <a:solidFill>
                  <a:srgbClr val="2B2F3C"/>
                </a:solidFill>
                <a:effectLst/>
                <a:latin typeface="Times New Roman" panose="02020603050405020304" pitchFamily="18" charset="0"/>
                <a:cs typeface="Times New Roman" panose="02020603050405020304" pitchFamily="18" charset="0"/>
              </a:rPr>
              <a:t>EMOTION RECOGNITION</a:t>
            </a:r>
          </a:p>
          <a:p>
            <a:pPr algn="l">
              <a:buFont typeface="+mj-lt"/>
              <a:buAutoNum type="arabicPeriod"/>
            </a:pPr>
            <a:r>
              <a:rPr lang="en-US" sz="1600" b="0" i="0" dirty="0">
                <a:solidFill>
                  <a:srgbClr val="2B2F3C"/>
                </a:solidFill>
                <a:effectLst/>
                <a:latin typeface="Times New Roman" panose="02020603050405020304" pitchFamily="18" charset="0"/>
                <a:cs typeface="Times New Roman" panose="02020603050405020304" pitchFamily="18" charset="0"/>
              </a:rPr>
              <a:t>This is the final step of the process. The comparison is made, and the final output is given depending on the differences found.</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555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5DED-FE16-4E2D-8188-72A74840E1B1}"/>
              </a:ext>
            </a:extLst>
          </p:cNvPr>
          <p:cNvSpPr>
            <a:spLocks noGrp="1"/>
          </p:cNvSpPr>
          <p:nvPr>
            <p:ph type="title"/>
          </p:nvPr>
        </p:nvSpPr>
        <p:spPr>
          <a:xfrm>
            <a:off x="0" y="0"/>
            <a:ext cx="8520600" cy="572700"/>
          </a:xfrm>
        </p:spPr>
        <p:txBody>
          <a:bodyPr/>
          <a:lstStyle/>
          <a:p>
            <a:r>
              <a:rPr lang="en-US" b="1" i="0" dirty="0">
                <a:solidFill>
                  <a:schemeClr val="tx2">
                    <a:lumMod val="50000"/>
                  </a:schemeClr>
                </a:solidFill>
                <a:effectLst/>
                <a:latin typeface="Times New Roman" panose="02020603050405020304" pitchFamily="18" charset="0"/>
                <a:cs typeface="Times New Roman" panose="02020603050405020304" pitchFamily="18" charset="0"/>
              </a:rPr>
              <a:t>Algorithm:</a:t>
            </a:r>
            <a:br>
              <a:rPr lang="en-US" b="1" i="0" dirty="0">
                <a:solidFill>
                  <a:srgbClr val="24292F"/>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5D54193-1530-439B-8E36-9983E1031AD4}"/>
              </a:ext>
            </a:extLst>
          </p:cNvPr>
          <p:cNvSpPr>
            <a:spLocks noGrp="1"/>
          </p:cNvSpPr>
          <p:nvPr>
            <p:ph type="body" idx="1"/>
          </p:nvPr>
        </p:nvSpPr>
        <p:spPr>
          <a:xfrm>
            <a:off x="0" y="1473499"/>
            <a:ext cx="9144000" cy="3548271"/>
          </a:xfrm>
        </p:spPr>
        <p:txBody>
          <a:bodyPr/>
          <a:lstStyle/>
          <a:p>
            <a:pPr marL="114300" indent="0">
              <a:buNone/>
            </a:pPr>
            <a:r>
              <a:rPr lang="en-US" sz="1800" dirty="0">
                <a:solidFill>
                  <a:schemeClr val="accent2"/>
                </a:solidFill>
                <a:latin typeface="Times New Roman" panose="02020603050405020304" pitchFamily="18" charset="0"/>
                <a:cs typeface="Times New Roman" panose="02020603050405020304" pitchFamily="18" charset="0"/>
              </a:rPr>
              <a:t>I am using the Visual studio code (VSCODE) for this project.</a:t>
            </a:r>
            <a:endParaRPr lang="en-IN" sz="1800" dirty="0">
              <a:solidFill>
                <a:schemeClr val="accent2"/>
              </a:solidFill>
              <a:latin typeface="Times New Roman" panose="02020603050405020304" pitchFamily="18" charset="0"/>
              <a:cs typeface="Times New Roman" panose="02020603050405020304" pitchFamily="18" charset="0"/>
            </a:endParaRPr>
          </a:p>
          <a:p>
            <a:pPr marL="114300" indent="0" algn="l">
              <a:buNone/>
            </a:pPr>
            <a:endParaRPr lang="en-US" b="0" i="0" dirty="0">
              <a:solidFill>
                <a:srgbClr val="24292F"/>
              </a:solidFill>
              <a:effectLst/>
              <a:latin typeface="Times New Roman" panose="02020603050405020304" pitchFamily="18" charset="0"/>
              <a:cs typeface="Times New Roman" panose="02020603050405020304" pitchFamily="18" charset="0"/>
            </a:endParaRPr>
          </a:p>
          <a:p>
            <a:pPr marL="114300" indent="0" algn="l">
              <a:buNone/>
            </a:pPr>
            <a:r>
              <a:rPr lang="en-US" b="0" i="0" dirty="0">
                <a:solidFill>
                  <a:srgbClr val="24292F"/>
                </a:solidFill>
                <a:effectLst/>
                <a:latin typeface="Times New Roman" panose="02020603050405020304" pitchFamily="18" charset="0"/>
                <a:cs typeface="Times New Roman" panose="02020603050405020304" pitchFamily="18" charset="0"/>
              </a:rPr>
              <a:t>First, the </a:t>
            </a:r>
            <a:r>
              <a:rPr lang="en-US" b="1" i="0" dirty="0" err="1">
                <a:solidFill>
                  <a:srgbClr val="24292F"/>
                </a:solidFill>
                <a:effectLst/>
                <a:latin typeface="Times New Roman" panose="02020603050405020304" pitchFamily="18" charset="0"/>
                <a:cs typeface="Times New Roman" panose="02020603050405020304" pitchFamily="18" charset="0"/>
              </a:rPr>
              <a:t>haar</a:t>
            </a:r>
            <a:r>
              <a:rPr lang="en-US" b="1" i="0" dirty="0">
                <a:solidFill>
                  <a:srgbClr val="24292F"/>
                </a:solidFill>
                <a:effectLst/>
                <a:latin typeface="Times New Roman" panose="02020603050405020304" pitchFamily="18" charset="0"/>
                <a:cs typeface="Times New Roman" panose="02020603050405020304" pitchFamily="18" charset="0"/>
              </a:rPr>
              <a:t> cascade</a:t>
            </a:r>
            <a:r>
              <a:rPr lang="en-US" b="0" i="0" dirty="0">
                <a:solidFill>
                  <a:srgbClr val="24292F"/>
                </a:solidFill>
                <a:effectLst/>
                <a:latin typeface="Times New Roman" panose="02020603050405020304" pitchFamily="18" charset="0"/>
                <a:cs typeface="Times New Roman" panose="02020603050405020304" pitchFamily="18" charset="0"/>
              </a:rPr>
              <a:t> method is used to detect faces in each frame of the webcam feed.</a:t>
            </a:r>
          </a:p>
          <a:p>
            <a:pPr algn="l">
              <a:buFont typeface="Arial" panose="020B0604020202020204" pitchFamily="34" charset="0"/>
              <a:buChar char="•"/>
            </a:pPr>
            <a:endParaRPr lang="en-US" b="0" i="0" dirty="0">
              <a:solidFill>
                <a:srgbClr val="24292F"/>
              </a:solidFill>
              <a:effectLst/>
              <a:latin typeface="Times New Roman" panose="02020603050405020304" pitchFamily="18" charset="0"/>
              <a:cs typeface="Times New Roman" panose="02020603050405020304" pitchFamily="18" charset="0"/>
            </a:endParaRPr>
          </a:p>
          <a:p>
            <a:pPr marL="114300" indent="0" algn="l">
              <a:buNone/>
            </a:pPr>
            <a:r>
              <a:rPr lang="en-US" b="0" i="0" dirty="0">
                <a:solidFill>
                  <a:srgbClr val="24292F"/>
                </a:solidFill>
                <a:effectLst/>
                <a:latin typeface="Times New Roman" panose="02020603050405020304" pitchFamily="18" charset="0"/>
                <a:cs typeface="Times New Roman" panose="02020603050405020304" pitchFamily="18" charset="0"/>
              </a:rPr>
              <a:t>The region of image containing the face is resized to </a:t>
            </a:r>
            <a:r>
              <a:rPr lang="en-US" b="1" i="0" dirty="0">
                <a:solidFill>
                  <a:srgbClr val="24292F"/>
                </a:solidFill>
                <a:effectLst/>
                <a:latin typeface="Times New Roman" panose="02020603050405020304" pitchFamily="18" charset="0"/>
                <a:cs typeface="Times New Roman" panose="02020603050405020304" pitchFamily="18" charset="0"/>
              </a:rPr>
              <a:t>48x48</a:t>
            </a:r>
            <a:r>
              <a:rPr lang="en-US" b="0" i="0" dirty="0">
                <a:solidFill>
                  <a:srgbClr val="24292F"/>
                </a:solidFill>
                <a:effectLst/>
                <a:latin typeface="Times New Roman" panose="02020603050405020304" pitchFamily="18" charset="0"/>
                <a:cs typeface="Times New Roman" panose="02020603050405020304" pitchFamily="18" charset="0"/>
              </a:rPr>
              <a:t> and is passed as input to the CNN.</a:t>
            </a:r>
          </a:p>
          <a:p>
            <a:pPr algn="l">
              <a:buFont typeface="Arial" panose="020B0604020202020204" pitchFamily="34" charset="0"/>
              <a:buChar char="•"/>
            </a:pPr>
            <a:endParaRPr lang="en-US" b="0" i="0" dirty="0">
              <a:solidFill>
                <a:srgbClr val="24292F"/>
              </a:solidFill>
              <a:effectLst/>
              <a:latin typeface="Times New Roman" panose="02020603050405020304" pitchFamily="18" charset="0"/>
              <a:cs typeface="Times New Roman" panose="02020603050405020304" pitchFamily="18" charset="0"/>
            </a:endParaRPr>
          </a:p>
          <a:p>
            <a:pPr marL="114300" indent="0" algn="l">
              <a:buNone/>
            </a:pPr>
            <a:r>
              <a:rPr lang="en-US" b="0" i="0" dirty="0">
                <a:solidFill>
                  <a:srgbClr val="24292F"/>
                </a:solidFill>
                <a:effectLst/>
                <a:latin typeface="Times New Roman" panose="02020603050405020304" pitchFamily="18" charset="0"/>
                <a:cs typeface="Times New Roman" panose="02020603050405020304" pitchFamily="18" charset="0"/>
              </a:rPr>
              <a:t>The network outputs a list of </a:t>
            </a:r>
            <a:r>
              <a:rPr lang="en-US" b="1" i="0" dirty="0">
                <a:solidFill>
                  <a:srgbClr val="24292F"/>
                </a:solidFill>
                <a:effectLst/>
                <a:latin typeface="Times New Roman" panose="02020603050405020304" pitchFamily="18" charset="0"/>
                <a:cs typeface="Times New Roman" panose="02020603050405020304" pitchFamily="18" charset="0"/>
              </a:rPr>
              <a:t>SoftMax scores</a:t>
            </a:r>
            <a:r>
              <a:rPr lang="en-US" b="0" i="0" dirty="0">
                <a:solidFill>
                  <a:srgbClr val="24292F"/>
                </a:solidFill>
                <a:effectLst/>
                <a:latin typeface="Times New Roman" panose="02020603050405020304" pitchFamily="18" charset="0"/>
                <a:cs typeface="Times New Roman" panose="02020603050405020304" pitchFamily="18" charset="0"/>
              </a:rPr>
              <a:t> for the seven classes of emotions.</a:t>
            </a:r>
          </a:p>
          <a:p>
            <a:pPr algn="l">
              <a:buFont typeface="Arial" panose="020B0604020202020204" pitchFamily="34" charset="0"/>
              <a:buChar char="•"/>
            </a:pPr>
            <a:endParaRPr lang="en-US" b="0" i="0" dirty="0">
              <a:solidFill>
                <a:srgbClr val="24292F"/>
              </a:solidFill>
              <a:effectLst/>
              <a:latin typeface="Times New Roman" panose="02020603050405020304" pitchFamily="18" charset="0"/>
              <a:cs typeface="Times New Roman" panose="02020603050405020304" pitchFamily="18" charset="0"/>
            </a:endParaRPr>
          </a:p>
          <a:p>
            <a:pPr marL="114300" indent="0" algn="l">
              <a:buNone/>
            </a:pPr>
            <a:r>
              <a:rPr lang="en-US" b="0" i="0" dirty="0">
                <a:solidFill>
                  <a:srgbClr val="24292F"/>
                </a:solidFill>
                <a:effectLst/>
                <a:latin typeface="Times New Roman" panose="02020603050405020304" pitchFamily="18" charset="0"/>
                <a:cs typeface="Times New Roman" panose="02020603050405020304" pitchFamily="18" charset="0"/>
              </a:rPr>
              <a:t>The emotion with maximum score is displayed on the screen.</a:t>
            </a:r>
          </a:p>
          <a:p>
            <a:endParaRPr lang="en-US"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6F34B310-396C-447E-805E-09599F7E5599}"/>
              </a:ext>
            </a:extLst>
          </p:cNvPr>
          <p:cNvCxnSpPr>
            <a:cxnSpLocks/>
          </p:cNvCxnSpPr>
          <p:nvPr/>
        </p:nvCxnSpPr>
        <p:spPr>
          <a:xfrm>
            <a:off x="0" y="558945"/>
            <a:ext cx="1726250"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0C00C-C0A7-4A63-B1B0-B2347619DF76}"/>
              </a:ext>
            </a:extLst>
          </p:cNvPr>
          <p:cNvSpPr txBox="1"/>
          <p:nvPr/>
        </p:nvSpPr>
        <p:spPr>
          <a:xfrm>
            <a:off x="0" y="801590"/>
            <a:ext cx="1750800" cy="400110"/>
          </a:xfrm>
          <a:prstGeom prst="rect">
            <a:avLst/>
          </a:prstGeom>
          <a:noFill/>
        </p:spPr>
        <p:txBody>
          <a:bodyPr wrap="none" rtlCol="0">
            <a:spAutoFit/>
          </a:bodyPr>
          <a:lstStyle/>
          <a:p>
            <a:r>
              <a:rPr lang="en-US" sz="2000" dirty="0">
                <a:solidFill>
                  <a:schemeClr val="tx2">
                    <a:lumMod val="50000"/>
                  </a:schemeClr>
                </a:solidFill>
                <a:latin typeface="Times New Roman" panose="02020603050405020304" pitchFamily="18" charset="0"/>
                <a:cs typeface="Times New Roman" panose="02020603050405020304" pitchFamily="18" charset="0"/>
              </a:rPr>
              <a:t>Tools we need:</a:t>
            </a:r>
          </a:p>
        </p:txBody>
      </p:sp>
    </p:spTree>
    <p:extLst>
      <p:ext uri="{BB962C8B-B14F-4D97-AF65-F5344CB8AC3E}">
        <p14:creationId xmlns:p14="http://schemas.microsoft.com/office/powerpoint/2010/main" val="202304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D313-9390-4017-BD80-DE29FB336E94}"/>
              </a:ext>
            </a:extLst>
          </p:cNvPr>
          <p:cNvSpPr>
            <a:spLocks noGrp="1"/>
          </p:cNvSpPr>
          <p:nvPr>
            <p:ph type="title"/>
          </p:nvPr>
        </p:nvSpPr>
        <p:spPr>
          <a:xfrm>
            <a:off x="0" y="0"/>
            <a:ext cx="8520600" cy="572700"/>
          </a:xfrm>
        </p:spPr>
        <p:txBody>
          <a:bodyPr/>
          <a:lstStyle/>
          <a:p>
            <a:r>
              <a:rPr lang="en-US" sz="2800" b="1" dirty="0">
                <a:solidFill>
                  <a:schemeClr val="tx1"/>
                </a:solidFill>
                <a:latin typeface="Times New Roman" panose="02020603050405020304" pitchFamily="18" charset="0"/>
                <a:ea typeface="Montserrat"/>
                <a:cs typeface="Times New Roman" panose="02020603050405020304" pitchFamily="18" charset="0"/>
                <a:sym typeface="Montserrat"/>
              </a:rPr>
              <a:t>IMPLEMENTATION USING</a:t>
            </a:r>
            <a:r>
              <a:rPr lang="en-US" b="1" dirty="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endParaRPr>
          </a:p>
        </p:txBody>
      </p:sp>
      <p:sp>
        <p:nvSpPr>
          <p:cNvPr id="3" name="Text Placeholder 2">
            <a:extLst>
              <a:ext uri="{FF2B5EF4-FFF2-40B4-BE49-F238E27FC236}">
                <a16:creationId xmlns:a16="http://schemas.microsoft.com/office/drawing/2014/main" id="{55F705D7-0922-4D53-A7A9-EDD8B59C7BCF}"/>
              </a:ext>
            </a:extLst>
          </p:cNvPr>
          <p:cNvSpPr>
            <a:spLocks noGrp="1"/>
          </p:cNvSpPr>
          <p:nvPr>
            <p:ph type="body" idx="1"/>
          </p:nvPr>
        </p:nvSpPr>
        <p:spPr>
          <a:xfrm>
            <a:off x="0" y="658450"/>
            <a:ext cx="9144000" cy="4485049"/>
          </a:xfrm>
        </p:spPr>
        <p:txBody>
          <a:bodyPr/>
          <a:lstStyle/>
          <a:p>
            <a:pPr marL="114300" indent="0">
              <a:buNone/>
            </a:pPr>
            <a:r>
              <a:rPr lang="en-IN" sz="2000" b="0" dirty="0">
                <a:solidFill>
                  <a:schemeClr val="tx2">
                    <a:lumMod val="10000"/>
                  </a:schemeClr>
                </a:solidFill>
                <a:effectLst/>
                <a:latin typeface="Times New Roman" panose="02020603050405020304" pitchFamily="18" charset="0"/>
                <a:cs typeface="Times New Roman" panose="02020603050405020304" pitchFamily="18" charset="0"/>
              </a:rPr>
              <a:t>PYTHON , OPENCV , TENSORFLOW</a:t>
            </a:r>
          </a:p>
          <a:p>
            <a:pPr marL="114300" indent="0">
              <a:buNone/>
            </a:pPr>
            <a:r>
              <a:rPr lang="en-IN" sz="2000" b="0" dirty="0">
                <a:solidFill>
                  <a:schemeClr val="tx2">
                    <a:lumMod val="10000"/>
                  </a:schemeClr>
                </a:solidFill>
                <a:effectLst/>
                <a:latin typeface="Times New Roman" panose="02020603050405020304" pitchFamily="18" charset="0"/>
                <a:cs typeface="Times New Roman" panose="02020603050405020304" pitchFamily="18" charset="0"/>
              </a:rPr>
              <a:t>Import the library :</a:t>
            </a:r>
          </a:p>
          <a:p>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numpy</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569CD6"/>
                </a:solidFill>
                <a:effectLst/>
                <a:latin typeface="Times New Roman" panose="02020603050405020304" pitchFamily="18" charset="0"/>
                <a:cs typeface="Times New Roman" panose="02020603050405020304" pitchFamily="18" charset="0"/>
              </a:rPr>
              <a:t>as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np</a:t>
            </a:r>
            <a:endParaRPr lang="en-IN" b="0" dirty="0">
              <a:solidFill>
                <a:srgbClr val="D4D4D4"/>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pandas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569CD6"/>
                </a:solidFill>
                <a:effectLst/>
                <a:latin typeface="Times New Roman" panose="02020603050405020304" pitchFamily="18" charset="0"/>
                <a:cs typeface="Times New Roman" panose="02020603050405020304" pitchFamily="18" charset="0"/>
              </a:rPr>
              <a:t>as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pd</a:t>
            </a:r>
            <a:endParaRPr lang="en-IN" b="0" dirty="0">
              <a:solidFill>
                <a:srgbClr val="D4D4D4"/>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matplotlib</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pyplot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569CD6"/>
                </a:solidFill>
                <a:effectLst/>
                <a:latin typeface="Times New Roman" panose="02020603050405020304" pitchFamily="18" charset="0"/>
                <a:cs typeface="Times New Roman" panose="02020603050405020304" pitchFamily="18" charset="0"/>
              </a:rPr>
              <a:t>as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plt</a:t>
            </a:r>
            <a:endParaRPr lang="en-IN" b="0" dirty="0">
              <a:solidFill>
                <a:srgbClr val="D4D4D4"/>
              </a:solidFill>
              <a:effectLst/>
              <a:latin typeface="Times New Roman" panose="02020603050405020304" pitchFamily="18" charset="0"/>
              <a:cs typeface="Times New Roman" panose="02020603050405020304" pitchFamily="18" charset="0"/>
            </a:endParaRPr>
          </a:p>
          <a:p>
            <a:br>
              <a:rPr lang="en-IN" b="0" dirty="0">
                <a:solidFill>
                  <a:srgbClr val="D4D4D4"/>
                </a:solidFill>
                <a:effectLst/>
                <a:latin typeface="Times New Roman" panose="02020603050405020304" pitchFamily="18" charset="0"/>
                <a:cs typeface="Times New Roman" panose="02020603050405020304" pitchFamily="18" charset="0"/>
              </a:rPr>
            </a:br>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layers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Flatten</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Dense</a:t>
            </a:r>
            <a:endParaRPr lang="en-IN" b="0" dirty="0">
              <a:solidFill>
                <a:srgbClr val="D4D4D4"/>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models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9CDCFE"/>
                </a:solidFill>
                <a:effectLst/>
                <a:latin typeface="Times New Roman" panose="02020603050405020304" pitchFamily="18" charset="0"/>
                <a:cs typeface="Times New Roman" panose="02020603050405020304" pitchFamily="18" charset="0"/>
              </a:rPr>
              <a:t>Model</a:t>
            </a:r>
            <a:endParaRPr lang="en-IN" b="0" dirty="0">
              <a:solidFill>
                <a:srgbClr val="D4D4D4"/>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preprocessing</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image</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ImageDataGenerator</a:t>
            </a:r>
            <a:r>
              <a:rPr lang="en-IN" b="0" dirty="0">
                <a:solidFill>
                  <a:srgbClr val="D4D4D4"/>
                </a:solidFill>
                <a:effectLst/>
                <a:latin typeface="Times New Roman" panose="02020603050405020304" pitchFamily="18" charset="0"/>
                <a:cs typeface="Times New Roman" panose="02020603050405020304" pitchFamily="18" charset="0"/>
              </a:rPr>
              <a:t> ,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img_to_array</a:t>
            </a:r>
            <a:r>
              <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rPr>
              <a:t>,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load_img</a:t>
            </a:r>
            <a:endPar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applications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mobilenet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MobileNet</a:t>
            </a:r>
            <a:r>
              <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rPr>
              <a:t>,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preprocess_input</a:t>
            </a:r>
            <a:r>
              <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rPr>
              <a:t> </a:t>
            </a:r>
          </a:p>
          <a:p>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losses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categorical_crossentropy</a:t>
            </a:r>
            <a:endPar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4EC9B0"/>
                </a:solidFill>
                <a:effectLst/>
                <a:latin typeface="Times New Roman" panose="02020603050405020304" pitchFamily="18" charset="0"/>
                <a:cs typeface="Times New Roman" panose="02020603050405020304" pitchFamily="18" charset="0"/>
              </a:rPr>
              <a:t>cv2</a:t>
            </a:r>
            <a:endParaRPr lang="en-IN" b="0" dirty="0">
              <a:solidFill>
                <a:srgbClr val="D4D4D4"/>
              </a:solidFill>
              <a:effectLst/>
              <a:latin typeface="Times New Roman" panose="02020603050405020304" pitchFamily="18" charset="0"/>
              <a:cs typeface="Times New Roman" panose="02020603050405020304" pitchFamily="18" charset="0"/>
            </a:endParaRPr>
          </a:p>
          <a:p>
            <a:r>
              <a:rPr lang="en-IN" b="0" dirty="0">
                <a:solidFill>
                  <a:srgbClr val="C586C0"/>
                </a:solidFill>
                <a:effectLst/>
                <a:latin typeface="Times New Roman" panose="02020603050405020304" pitchFamily="18" charset="0"/>
                <a:cs typeface="Times New Roman" panose="02020603050405020304" pitchFamily="18" charset="0"/>
              </a:rPr>
              <a:t>from</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rgbClr val="4EC9B0"/>
                </a:solidFill>
                <a:effectLst/>
                <a:latin typeface="Times New Roman" panose="02020603050405020304" pitchFamily="18" charset="0"/>
                <a:cs typeface="Times New Roman" panose="02020603050405020304" pitchFamily="18" charset="0"/>
              </a:rPr>
              <a:t>tensorflow</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keras</a:t>
            </a:r>
            <a:r>
              <a:rPr lang="en-IN" b="0" dirty="0" err="1">
                <a:solidFill>
                  <a:srgbClr val="D4D4D4"/>
                </a:solidFill>
                <a:effectLst/>
                <a:latin typeface="Times New Roman" panose="02020603050405020304" pitchFamily="18" charset="0"/>
                <a:cs typeface="Times New Roman" panose="02020603050405020304" pitchFamily="18" charset="0"/>
              </a:rPr>
              <a:t>.</a:t>
            </a:r>
            <a:r>
              <a:rPr lang="en-IN" b="0" dirty="0" err="1">
                <a:solidFill>
                  <a:srgbClr val="4EC9B0"/>
                </a:solidFill>
                <a:effectLst/>
                <a:latin typeface="Times New Roman" panose="02020603050405020304" pitchFamily="18" charset="0"/>
                <a:cs typeface="Times New Roman" panose="02020603050405020304" pitchFamily="18" charset="0"/>
              </a:rPr>
              <a:t>models</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a:solidFill>
                  <a:srgbClr val="C586C0"/>
                </a:solidFill>
                <a:effectLst/>
                <a:latin typeface="Times New Roman" panose="02020603050405020304" pitchFamily="18" charset="0"/>
                <a:cs typeface="Times New Roman" panose="02020603050405020304" pitchFamily="18" charset="0"/>
              </a:rPr>
              <a:t>import</a:t>
            </a:r>
            <a:r>
              <a:rPr lang="en-IN" b="0" dirty="0">
                <a:solidFill>
                  <a:srgbClr val="D4D4D4"/>
                </a:solidFill>
                <a:effectLst/>
                <a:latin typeface="Times New Roman" panose="02020603050405020304" pitchFamily="18" charset="0"/>
                <a:cs typeface="Times New Roman" panose="02020603050405020304" pitchFamily="18" charset="0"/>
              </a:rPr>
              <a:t> </a:t>
            </a:r>
            <a:r>
              <a:rPr lang="en-IN" b="0" dirty="0" err="1">
                <a:solidFill>
                  <a:schemeClr val="tx1">
                    <a:lumMod val="60000"/>
                    <a:lumOff val="40000"/>
                  </a:schemeClr>
                </a:solidFill>
                <a:effectLst/>
                <a:latin typeface="Times New Roman" panose="02020603050405020304" pitchFamily="18" charset="0"/>
                <a:cs typeface="Times New Roman" panose="02020603050405020304" pitchFamily="18" charset="0"/>
              </a:rPr>
              <a:t>model_from_json</a:t>
            </a:r>
            <a:endParaRPr lang="en-IN" b="0" dirty="0">
              <a:solidFill>
                <a:schemeClr val="tx1">
                  <a:lumMod val="60000"/>
                  <a:lumOff val="40000"/>
                </a:schemeClr>
              </a:solidFill>
              <a:effectLst/>
              <a:latin typeface="Times New Roman" panose="02020603050405020304" pitchFamily="18" charset="0"/>
              <a:cs typeface="Times New Roman" panose="02020603050405020304" pitchFamily="18" charset="0"/>
            </a:endParaRPr>
          </a:p>
          <a:p>
            <a:endParaRPr lang="en-IN" dirty="0"/>
          </a:p>
        </p:txBody>
      </p:sp>
      <p:cxnSp>
        <p:nvCxnSpPr>
          <p:cNvPr id="5" name="Straight Connector 4">
            <a:extLst>
              <a:ext uri="{FF2B5EF4-FFF2-40B4-BE49-F238E27FC236}">
                <a16:creationId xmlns:a16="http://schemas.microsoft.com/office/drawing/2014/main" id="{330ED829-E5BE-4323-9151-9439C7131405}"/>
              </a:ext>
            </a:extLst>
          </p:cNvPr>
          <p:cNvCxnSpPr>
            <a:cxnSpLocks/>
          </p:cNvCxnSpPr>
          <p:nvPr/>
        </p:nvCxnSpPr>
        <p:spPr>
          <a:xfrm>
            <a:off x="59821" y="478697"/>
            <a:ext cx="4700186"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37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2496C6-8DC0-479E-AF6E-A6954FBC5911}"/>
              </a:ext>
            </a:extLst>
          </p:cNvPr>
          <p:cNvPicPr>
            <a:picLocks noChangeAspect="1"/>
          </p:cNvPicPr>
          <p:nvPr/>
        </p:nvPicPr>
        <p:blipFill>
          <a:blip r:embed="rId2"/>
          <a:stretch>
            <a:fillRect/>
          </a:stretch>
        </p:blipFill>
        <p:spPr>
          <a:xfrm>
            <a:off x="0" y="751647"/>
            <a:ext cx="4682770" cy="4057650"/>
          </a:xfrm>
          <a:prstGeom prst="rect">
            <a:avLst/>
          </a:prstGeom>
        </p:spPr>
      </p:pic>
      <p:pic>
        <p:nvPicPr>
          <p:cNvPr id="11" name="Picture 10">
            <a:extLst>
              <a:ext uri="{FF2B5EF4-FFF2-40B4-BE49-F238E27FC236}">
                <a16:creationId xmlns:a16="http://schemas.microsoft.com/office/drawing/2014/main" id="{56D511BD-9E46-483A-84A7-EB94488DB497}"/>
              </a:ext>
            </a:extLst>
          </p:cNvPr>
          <p:cNvPicPr>
            <a:picLocks noChangeAspect="1"/>
          </p:cNvPicPr>
          <p:nvPr/>
        </p:nvPicPr>
        <p:blipFill>
          <a:blip r:embed="rId3"/>
          <a:stretch>
            <a:fillRect/>
          </a:stretch>
        </p:blipFill>
        <p:spPr>
          <a:xfrm>
            <a:off x="4572000" y="1093304"/>
            <a:ext cx="4559152" cy="2596184"/>
          </a:xfrm>
          <a:prstGeom prst="rect">
            <a:avLst/>
          </a:prstGeom>
        </p:spPr>
      </p:pic>
      <p:sp>
        <p:nvSpPr>
          <p:cNvPr id="5" name="Title 1">
            <a:extLst>
              <a:ext uri="{FF2B5EF4-FFF2-40B4-BE49-F238E27FC236}">
                <a16:creationId xmlns:a16="http://schemas.microsoft.com/office/drawing/2014/main" id="{2A6D3221-83F3-4DAC-8016-2EAB8CA2A775}"/>
              </a:ext>
            </a:extLst>
          </p:cNvPr>
          <p:cNvSpPr>
            <a:spLocks noGrp="1"/>
          </p:cNvSpPr>
          <p:nvPr>
            <p:ph type="title"/>
          </p:nvPr>
        </p:nvSpPr>
        <p:spPr>
          <a:xfrm>
            <a:off x="0" y="0"/>
            <a:ext cx="8520600" cy="572700"/>
          </a:xfrm>
        </p:spPr>
        <p:txBody>
          <a:bodyPr/>
          <a:lstStyle/>
          <a:p>
            <a:r>
              <a:rPr lang="en-US" dirty="0">
                <a:solidFill>
                  <a:schemeClr val="tx1"/>
                </a:solidFill>
                <a:latin typeface="Lato" panose="020F0502020204030203" pitchFamily="34" charset="0"/>
              </a:rPr>
              <a:t>How Face emotion work :</a:t>
            </a:r>
            <a:endParaRPr lang="en-IN" dirty="0">
              <a:solidFill>
                <a:schemeClr val="tx1"/>
              </a:solidFill>
            </a:endParaRPr>
          </a:p>
        </p:txBody>
      </p:sp>
      <p:cxnSp>
        <p:nvCxnSpPr>
          <p:cNvPr id="6" name="Straight Connector 5">
            <a:extLst>
              <a:ext uri="{FF2B5EF4-FFF2-40B4-BE49-F238E27FC236}">
                <a16:creationId xmlns:a16="http://schemas.microsoft.com/office/drawing/2014/main" id="{6F0F0052-CDC1-44A1-9E72-D9484CE930E2}"/>
              </a:ext>
            </a:extLst>
          </p:cNvPr>
          <p:cNvCxnSpPr>
            <a:cxnSpLocks/>
          </p:cNvCxnSpPr>
          <p:nvPr/>
        </p:nvCxnSpPr>
        <p:spPr>
          <a:xfrm>
            <a:off x="94004" y="495788"/>
            <a:ext cx="3871245" cy="0"/>
          </a:xfrm>
          <a:prstGeom prst="line">
            <a:avLst/>
          </a:prstGeom>
          <a:ln w="38100">
            <a:solidFill>
              <a:schemeClr val="accent2">
                <a:lumMod val="90000"/>
                <a:lumOff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795914"/>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TotalTime>
  <Words>2560</Words>
  <Application>Microsoft Office PowerPoint</Application>
  <PresentationFormat>On-screen Show (16:9)</PresentationFormat>
  <Paragraphs>126</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Times New Roman</vt:lpstr>
      <vt:lpstr>Wingdings</vt:lpstr>
      <vt:lpstr>Arial</vt:lpstr>
      <vt:lpstr>Lato</vt:lpstr>
      <vt:lpstr>Simple Light</vt:lpstr>
      <vt:lpstr>Capstone Project Face Emotion Recognition  </vt:lpstr>
      <vt:lpstr>Face emotion recognition </vt:lpstr>
      <vt:lpstr>WHAT KIND OF EMOTIONS CAN BE DETECTED AND RECOGNIZED?</vt:lpstr>
      <vt:lpstr>Data Preparation: </vt:lpstr>
      <vt:lpstr>Exploratory Data Analysis:</vt:lpstr>
      <vt:lpstr>PowerPoint Presentation</vt:lpstr>
      <vt:lpstr>Algorithm: </vt:lpstr>
      <vt:lpstr>IMPLEMENTATION USING:</vt:lpstr>
      <vt:lpstr>How Face emotion work :</vt:lpstr>
      <vt:lpstr>Cognitive science:</vt:lpstr>
      <vt:lpstr>What exactly is a CNN? </vt:lpstr>
      <vt:lpstr>So there are various steps to achieve this CNN algorithm, they are as follows : </vt:lpstr>
      <vt:lpstr>How does it work? </vt:lpstr>
      <vt:lpstr>PowerPoint Presentation</vt:lpstr>
      <vt:lpstr>Fully Connected Output layer: </vt:lpstr>
      <vt:lpstr>The below animation will explain how CNN works :</vt:lpstr>
      <vt:lpstr>TYPES OF FACIAL EXPRESSION:</vt:lpstr>
      <vt:lpstr>DIFFERENT FIELDS FOR EMOTION RECOGNITION </vt:lpstr>
      <vt:lpstr>WHAT IS EMOTION RECOGNITION USED FOR TODAY?</vt:lpstr>
      <vt:lpstr>PowerPoint Presentation</vt:lpstr>
      <vt:lpstr>WHAT ARE THE CHALLENGES OF EMOTION DETECTION &amp; RECOGNITION?</vt:lpstr>
      <vt:lpstr>ARE EMOTION DETECTORS EFFECTIVE? </vt:lpstr>
      <vt:lpstr>SUMMARY: IS THERE A FUTURE OF ARTIFICIAL INTELLIGENCE (AI) EMOTION RECOGNITION </vt:lpstr>
      <vt:lpstr>Result :</vt:lpstr>
      <vt:lpstr>PowerPoint Presentation</vt:lpstr>
      <vt:lpstr>Conclusion: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Hotel Booking EDA  Team Member Mohd. Navaid Ansari Mohd Atif Ansari Mohammad Anas Ansari</dc:title>
  <dc:creator>Anas</dc:creator>
  <cp:lastModifiedBy>Adil Ansari</cp:lastModifiedBy>
  <cp:revision>166</cp:revision>
  <dcterms:modified xsi:type="dcterms:W3CDTF">2022-02-02T04:58:38Z</dcterms:modified>
</cp:coreProperties>
</file>